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41"/>
  </p:notesMasterIdLst>
  <p:sldIdLst>
    <p:sldId id="257" r:id="rId2"/>
    <p:sldId id="258" r:id="rId3"/>
    <p:sldId id="262" r:id="rId4"/>
    <p:sldId id="264" r:id="rId5"/>
    <p:sldId id="286" r:id="rId6"/>
    <p:sldId id="287" r:id="rId7"/>
    <p:sldId id="273" r:id="rId8"/>
    <p:sldId id="290" r:id="rId9"/>
    <p:sldId id="288" r:id="rId10"/>
    <p:sldId id="270" r:id="rId11"/>
    <p:sldId id="298" r:id="rId12"/>
    <p:sldId id="276" r:id="rId13"/>
    <p:sldId id="297" r:id="rId14"/>
    <p:sldId id="301" r:id="rId15"/>
    <p:sldId id="265" r:id="rId16"/>
    <p:sldId id="263" r:id="rId17"/>
    <p:sldId id="299" r:id="rId18"/>
    <p:sldId id="285" r:id="rId19"/>
    <p:sldId id="268" r:id="rId20"/>
    <p:sldId id="292" r:id="rId21"/>
    <p:sldId id="289" r:id="rId22"/>
    <p:sldId id="271" r:id="rId23"/>
    <p:sldId id="284" r:id="rId24"/>
    <p:sldId id="281" r:id="rId25"/>
    <p:sldId id="302" r:id="rId26"/>
    <p:sldId id="295" r:id="rId27"/>
    <p:sldId id="269" r:id="rId28"/>
    <p:sldId id="267" r:id="rId29"/>
    <p:sldId id="266" r:id="rId30"/>
    <p:sldId id="279" r:id="rId31"/>
    <p:sldId id="282" r:id="rId32"/>
    <p:sldId id="303" r:id="rId33"/>
    <p:sldId id="294" r:id="rId34"/>
    <p:sldId id="280" r:id="rId35"/>
    <p:sldId id="293" r:id="rId36"/>
    <p:sldId id="304" r:id="rId37"/>
    <p:sldId id="291" r:id="rId38"/>
    <p:sldId id="283"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9E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660"/>
  </p:normalViewPr>
  <p:slideViewPr>
    <p:cSldViewPr snapToGrid="0" showGuides="1">
      <p:cViewPr varScale="1">
        <p:scale>
          <a:sx n="67" d="100"/>
          <a:sy n="67" d="100"/>
        </p:scale>
        <p:origin x="80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A8DAB-C03B-4E30-90AC-12AD24ECAE46}" type="datetimeFigureOut">
              <a:rPr lang="fi-FI" smtClean="0"/>
              <a:t>17.11.2020</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F05D8-7C76-455F-8D95-F0DBAC622BE9}" type="slidenum">
              <a:rPr lang="fi-FI" smtClean="0"/>
              <a:t>‹#›</a:t>
            </a:fld>
            <a:endParaRPr lang="fi-FI" dirty="0"/>
          </a:p>
        </p:txBody>
      </p:sp>
    </p:spTree>
    <p:extLst>
      <p:ext uri="{BB962C8B-B14F-4D97-AF65-F5344CB8AC3E}">
        <p14:creationId xmlns:p14="http://schemas.microsoft.com/office/powerpoint/2010/main" val="406710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Ref idx="1001">
        <a:schemeClr val="bg1"/>
      </p:bgRef>
    </p:bg>
    <p:spTree>
      <p:nvGrpSpPr>
        <p:cNvPr id="1" name=""/>
        <p:cNvGrpSpPr/>
        <p:nvPr/>
      </p:nvGrpSpPr>
      <p:grpSpPr>
        <a:xfrm>
          <a:off x="0" y="0"/>
          <a:ext cx="0" cy="0"/>
          <a:chOff x="0" y="0"/>
          <a:chExt cx="0" cy="0"/>
        </a:xfrm>
      </p:grpSpPr>
      <p:pic>
        <p:nvPicPr>
          <p:cNvPr id="8" name="Picture 4" descr="2017_Sitowise_logo_D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4655840" y="600700"/>
            <a:ext cx="2880320" cy="456736"/>
          </a:xfrm>
          <a:prstGeom prst="rect">
            <a:avLst/>
          </a:prstGeom>
        </p:spPr>
      </p:pic>
      <p:sp>
        <p:nvSpPr>
          <p:cNvPr id="2" name="Otsikko 1"/>
          <p:cNvSpPr>
            <a:spLocks noGrp="1"/>
          </p:cNvSpPr>
          <p:nvPr>
            <p:ph type="ctrTitle"/>
          </p:nvPr>
        </p:nvSpPr>
        <p:spPr>
          <a:xfrm>
            <a:off x="811200" y="1522800"/>
            <a:ext cx="9043200" cy="1458000"/>
          </a:xfrm>
        </p:spPr>
        <p:txBody>
          <a:bodyPr anchor="b">
            <a:noAutofit/>
          </a:bodyPr>
          <a:lstStyle>
            <a:lvl1pPr>
              <a:defRPr sz="3400">
                <a:solidFill>
                  <a:schemeClr val="tx1"/>
                </a:solidFill>
                <a:latin typeface="+mj-lt"/>
              </a:defRPr>
            </a:lvl1pPr>
          </a:lstStyle>
          <a:p>
            <a:r>
              <a:rPr lang="fi-FI"/>
              <a:t>Muokkaa ots. perustyyl. napsautt.</a:t>
            </a:r>
            <a:endParaRPr lang="fi-FI" dirty="0"/>
          </a:p>
        </p:txBody>
      </p:sp>
      <p:sp>
        <p:nvSpPr>
          <p:cNvPr id="3" name="Alaotsikko 2"/>
          <p:cNvSpPr>
            <a:spLocks noGrp="1"/>
          </p:cNvSpPr>
          <p:nvPr>
            <p:ph type="subTitle" idx="1"/>
          </p:nvPr>
        </p:nvSpPr>
        <p:spPr>
          <a:xfrm>
            <a:off x="811200" y="3186000"/>
            <a:ext cx="6504000" cy="1152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6" name="Picture 5">
            <a:extLst>
              <a:ext uri="{FF2B5EF4-FFF2-40B4-BE49-F238E27FC236}">
                <a16:creationId xmlns:a16="http://schemas.microsoft.com/office/drawing/2014/main" id="{729C7563-3D39-44E6-A1C7-7233CF7B8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5280"/>
            <a:ext cx="12192000" cy="2712720"/>
          </a:xfrm>
          <a:prstGeom prst="rect">
            <a:avLst/>
          </a:prstGeom>
        </p:spPr>
      </p:pic>
    </p:spTree>
    <p:extLst>
      <p:ext uri="{BB962C8B-B14F-4D97-AF65-F5344CB8AC3E}">
        <p14:creationId xmlns:p14="http://schemas.microsoft.com/office/powerpoint/2010/main" val="4078812903"/>
      </p:ext>
    </p:extLst>
  </p:cSld>
  <p:clrMapOvr>
    <a:overrideClrMapping bg1="lt1" tx1="dk1" bg2="lt2" tx2="dk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alaotsikoill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28400"/>
            <a:ext cx="10320000" cy="1022400"/>
          </a:xfrm>
        </p:spPr>
        <p:txBody>
          <a:bodyPr/>
          <a:lstStyle>
            <a:lvl1pPr>
              <a:defRPr/>
            </a:lvl1pPr>
          </a:lstStyle>
          <a:p>
            <a:r>
              <a:rPr lang="fi-FI"/>
              <a:t>Muokkaa ots. perustyyl. napsautt.</a:t>
            </a:r>
          </a:p>
        </p:txBody>
      </p:sp>
      <p:sp>
        <p:nvSpPr>
          <p:cNvPr id="3" name="Tekstin paikkamerkki 2"/>
          <p:cNvSpPr>
            <a:spLocks noGrp="1"/>
          </p:cNvSpPr>
          <p:nvPr>
            <p:ph type="body" idx="1"/>
          </p:nvPr>
        </p:nvSpPr>
        <p:spPr>
          <a:xfrm>
            <a:off x="609600" y="1458000"/>
            <a:ext cx="5385600" cy="640800"/>
          </a:xfrm>
        </p:spPr>
        <p:txBody>
          <a:bodyPr anchor="t"/>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221200"/>
            <a:ext cx="5385600" cy="3952800"/>
          </a:xfrm>
        </p:spPr>
        <p:txBody>
          <a:bodyPr/>
          <a:lstStyle>
            <a:lvl1pPr marL="0" indent="0">
              <a:lnSpc>
                <a:spcPts val="1800"/>
              </a:lnSpc>
              <a:buFontTx/>
              <a:buNone/>
              <a:defRPr sz="1800"/>
            </a:lvl1pPr>
            <a:lvl2pPr marL="0" indent="0">
              <a:lnSpc>
                <a:spcPts val="1800"/>
              </a:lnSpc>
              <a:buFontTx/>
              <a:buNone/>
              <a:defRPr sz="1600"/>
            </a:lvl2pPr>
            <a:lvl3pPr marL="0" indent="0">
              <a:lnSpc>
                <a:spcPts val="1800"/>
              </a:lnSpc>
              <a:buFontTx/>
              <a:buNone/>
              <a:defRPr sz="1600"/>
            </a:lvl3pPr>
            <a:lvl4pPr marL="0" indent="0">
              <a:lnSpc>
                <a:spcPts val="1800"/>
              </a:lnSpc>
              <a:buFontTx/>
              <a:buNone/>
              <a:defRPr sz="1600"/>
            </a:lvl4pPr>
            <a:lvl5pPr marL="0" indent="0">
              <a:lnSpc>
                <a:spcPts val="1800"/>
              </a:lnSpc>
              <a:buFontTx/>
              <a:buNone/>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297600" y="1458000"/>
            <a:ext cx="5284800" cy="640800"/>
          </a:xfrm>
        </p:spPr>
        <p:txBody>
          <a:bodyPr anchor="t"/>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297600" y="2221200"/>
            <a:ext cx="5284800" cy="3952800"/>
          </a:xfrm>
        </p:spPr>
        <p:txBody>
          <a:bodyPr/>
          <a:lstStyle>
            <a:lvl1pPr marL="0" indent="0">
              <a:lnSpc>
                <a:spcPts val="1800"/>
              </a:lnSpc>
              <a:buFontTx/>
              <a:buNone/>
              <a:defRPr sz="1800"/>
            </a:lvl1pPr>
            <a:lvl2pPr marL="0" indent="0">
              <a:lnSpc>
                <a:spcPts val="1800"/>
              </a:lnSpc>
              <a:buFontTx/>
              <a:buNone/>
              <a:defRPr sz="1600"/>
            </a:lvl2pPr>
            <a:lvl3pPr marL="0" indent="0">
              <a:lnSpc>
                <a:spcPts val="1800"/>
              </a:lnSpc>
              <a:buFontTx/>
              <a:buNone/>
              <a:defRPr sz="1600"/>
            </a:lvl3pPr>
            <a:lvl4pPr marL="0" indent="0">
              <a:lnSpc>
                <a:spcPts val="1800"/>
              </a:lnSpc>
              <a:buFontTx/>
              <a:buNone/>
              <a:defRPr sz="1600"/>
            </a:lvl4pPr>
            <a:lvl5pPr marL="0" indent="0">
              <a:lnSpc>
                <a:spcPts val="1800"/>
              </a:lnSpc>
              <a:buFontTx/>
              <a:buNone/>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7"/>
          <p:cNvSpPr>
            <a:spLocks noGrp="1"/>
          </p:cNvSpPr>
          <p:nvPr>
            <p:ph type="dt" sz="half" idx="10"/>
          </p:nvPr>
        </p:nvSpPr>
        <p:spPr/>
        <p:txBody>
          <a:bodyPr/>
          <a:lstStyle/>
          <a:p>
            <a:fld id="{B0B8817A-9C08-4EA3-B3CE-2982CD89E245}" type="datetime1">
              <a:rPr lang="fi-FI" smtClean="0"/>
              <a:t>17.11.2020</a:t>
            </a:fld>
            <a:endParaRPr lang="fi-FI" dirty="0"/>
          </a:p>
        </p:txBody>
      </p:sp>
      <p:sp>
        <p:nvSpPr>
          <p:cNvPr id="9" name="Alatunnisteen paikkamerkki 8"/>
          <p:cNvSpPr>
            <a:spLocks noGrp="1"/>
          </p:cNvSpPr>
          <p:nvPr>
            <p:ph type="ftr" sz="quarter" idx="11"/>
          </p:nvPr>
        </p:nvSpPr>
        <p:spPr/>
        <p:txBody>
          <a:bodyPr/>
          <a:lstStyle/>
          <a:p>
            <a:r>
              <a:rPr lang="fi-FI" dirty="0"/>
              <a:t>[Esittäjän nimi]</a:t>
            </a:r>
          </a:p>
        </p:txBody>
      </p:sp>
      <p:sp>
        <p:nvSpPr>
          <p:cNvPr id="13" name="Dian numeron paikkamerkki 12"/>
          <p:cNvSpPr>
            <a:spLocks noGrp="1"/>
          </p:cNvSpPr>
          <p:nvPr>
            <p:ph type="sldNum" sz="quarter" idx="12"/>
          </p:nvPr>
        </p:nvSpPr>
        <p:spPr/>
        <p:txBody>
          <a:bodyPr/>
          <a:lstStyle/>
          <a:p>
            <a:fld id="{EB59C1E5-9392-4F9A-9014-AC739622B32D}" type="slidenum">
              <a:rPr lang="fi-FI" smtClean="0"/>
              <a:t>‹#›</a:t>
            </a:fld>
            <a:endParaRPr lang="fi-FI" dirty="0"/>
          </a:p>
        </p:txBody>
      </p:sp>
    </p:spTree>
    <p:extLst>
      <p:ext uri="{BB962C8B-B14F-4D97-AF65-F5344CB8AC3E}">
        <p14:creationId xmlns:p14="http://schemas.microsoft.com/office/powerpoint/2010/main" val="1573543407"/>
      </p:ext>
    </p:extLst>
  </p:cSld>
  <p:clrMapOvr>
    <a:masterClrMapping/>
  </p:clrMapOvr>
  <p:transition spd="slow">
    <p:push dir="u"/>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 kuva">
    <p:spTree>
      <p:nvGrpSpPr>
        <p:cNvPr id="1" name=""/>
        <p:cNvGrpSpPr/>
        <p:nvPr/>
      </p:nvGrpSpPr>
      <p:grpSpPr>
        <a:xfrm>
          <a:off x="0" y="0"/>
          <a:ext cx="0" cy="0"/>
          <a:chOff x="0" y="0"/>
          <a:chExt cx="0" cy="0"/>
        </a:xfrm>
      </p:grpSpPr>
      <p:sp>
        <p:nvSpPr>
          <p:cNvPr id="5" name="Kuvan paikkamerkki 4"/>
          <p:cNvSpPr>
            <a:spLocks noGrp="1"/>
          </p:cNvSpPr>
          <p:nvPr>
            <p:ph type="pic" sz="quarter" idx="12"/>
          </p:nvPr>
        </p:nvSpPr>
        <p:spPr>
          <a:xfrm>
            <a:off x="1526400" y="381600"/>
            <a:ext cx="9043200" cy="5086800"/>
          </a:xfrm>
        </p:spPr>
        <p:txBody>
          <a:bodyPr/>
          <a:lstStyle>
            <a:lvl1pPr marL="0" indent="0">
              <a:buFontTx/>
              <a:buNone/>
              <a:defRPr sz="3200">
                <a:latin typeface="+mj-lt"/>
              </a:defRPr>
            </a:lvl1pPr>
          </a:lstStyle>
          <a:p>
            <a:r>
              <a:rPr lang="fi-FI" dirty="0"/>
              <a:t>Lisää kuva napsauttamalla kuvaketta</a:t>
            </a:r>
          </a:p>
        </p:txBody>
      </p:sp>
      <p:sp>
        <p:nvSpPr>
          <p:cNvPr id="2" name="Otsikko 1"/>
          <p:cNvSpPr>
            <a:spLocks noGrp="1"/>
          </p:cNvSpPr>
          <p:nvPr>
            <p:ph type="title"/>
          </p:nvPr>
        </p:nvSpPr>
        <p:spPr>
          <a:xfrm>
            <a:off x="1526400" y="5486400"/>
            <a:ext cx="7315200" cy="565200"/>
          </a:xfrm>
        </p:spPr>
        <p:txBody>
          <a:bodyPr anchor="t"/>
          <a:lstStyle>
            <a:lvl1pPr>
              <a:defRPr sz="2000" b="1">
                <a:solidFill>
                  <a:schemeClr val="tx1"/>
                </a:solidFill>
              </a:defRPr>
            </a:lvl1pPr>
          </a:lstStyle>
          <a:p>
            <a:r>
              <a:rPr lang="fi-FI"/>
              <a:t>Muokkaa ots. perustyyl. napsautt.</a:t>
            </a:r>
            <a:endParaRPr lang="fi-FI" dirty="0"/>
          </a:p>
        </p:txBody>
      </p:sp>
      <p:sp>
        <p:nvSpPr>
          <p:cNvPr id="4" name="Päivämäärän paikkamerkki 3"/>
          <p:cNvSpPr>
            <a:spLocks noGrp="1"/>
          </p:cNvSpPr>
          <p:nvPr>
            <p:ph type="dt" sz="half" idx="13"/>
          </p:nvPr>
        </p:nvSpPr>
        <p:spPr/>
        <p:txBody>
          <a:bodyPr/>
          <a:lstStyle/>
          <a:p>
            <a:fld id="{B0B8817A-9C08-4EA3-B3CE-2982CD89E245}" type="datetime1">
              <a:rPr lang="fi-FI" smtClean="0"/>
              <a:t>17.11.2020</a:t>
            </a:fld>
            <a:endParaRPr lang="fi-FI" dirty="0"/>
          </a:p>
        </p:txBody>
      </p:sp>
      <p:sp>
        <p:nvSpPr>
          <p:cNvPr id="6" name="Alatunnisteen paikkamerkki 5"/>
          <p:cNvSpPr>
            <a:spLocks noGrp="1"/>
          </p:cNvSpPr>
          <p:nvPr>
            <p:ph type="ftr" sz="quarter" idx="14"/>
          </p:nvPr>
        </p:nvSpPr>
        <p:spPr/>
        <p:txBody>
          <a:bodyPr/>
          <a:lstStyle/>
          <a:p>
            <a:r>
              <a:rPr lang="fi-FI" dirty="0"/>
              <a:t>[Esittäjän nimi]</a:t>
            </a:r>
          </a:p>
        </p:txBody>
      </p:sp>
      <p:sp>
        <p:nvSpPr>
          <p:cNvPr id="10" name="Dian numeron paikkamerkki 9"/>
          <p:cNvSpPr>
            <a:spLocks noGrp="1"/>
          </p:cNvSpPr>
          <p:nvPr>
            <p:ph type="sldNum" sz="quarter" idx="15"/>
          </p:nvPr>
        </p:nvSpPr>
        <p:spPr/>
        <p:txBody>
          <a:bodyPr/>
          <a:lstStyle/>
          <a:p>
            <a:fld id="{EB59C1E5-9392-4F9A-9014-AC739622B32D}" type="slidenum">
              <a:rPr lang="fi-FI" smtClean="0"/>
              <a:t>‹#›</a:t>
            </a:fld>
            <a:endParaRPr lang="fi-FI" dirty="0"/>
          </a:p>
        </p:txBody>
      </p:sp>
    </p:spTree>
    <p:extLst>
      <p:ext uri="{BB962C8B-B14F-4D97-AF65-F5344CB8AC3E}">
        <p14:creationId xmlns:p14="http://schemas.microsoft.com/office/powerpoint/2010/main" val="281126032"/>
      </p:ext>
    </p:extLst>
  </p:cSld>
  <p:clrMapOvr>
    <a:masterClrMapping/>
  </p:clrMapOvr>
  <p:transition spd="slow">
    <p:push dir="u"/>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tsikko + Kuva 16:9">
    <p:spTree>
      <p:nvGrpSpPr>
        <p:cNvPr id="1" name=""/>
        <p:cNvGrpSpPr/>
        <p:nvPr/>
      </p:nvGrpSpPr>
      <p:grpSpPr>
        <a:xfrm>
          <a:off x="0" y="0"/>
          <a:ext cx="0" cy="0"/>
          <a:chOff x="0" y="0"/>
          <a:chExt cx="0" cy="0"/>
        </a:xfrm>
      </p:grpSpPr>
      <p:sp>
        <p:nvSpPr>
          <p:cNvPr id="5" name="Kuvan paikkamerkki 4"/>
          <p:cNvSpPr>
            <a:spLocks noGrp="1"/>
          </p:cNvSpPr>
          <p:nvPr>
            <p:ph type="pic" sz="quarter" idx="12"/>
          </p:nvPr>
        </p:nvSpPr>
        <p:spPr>
          <a:xfrm>
            <a:off x="1526400" y="882000"/>
            <a:ext cx="9043200" cy="3888000"/>
          </a:xfrm>
        </p:spPr>
        <p:txBody>
          <a:bodyPr/>
          <a:lstStyle>
            <a:lvl1pPr marL="0" indent="0">
              <a:buFontTx/>
              <a:buNone/>
              <a:defRPr sz="3200">
                <a:latin typeface="+mj-lt"/>
              </a:defRPr>
            </a:lvl1pPr>
          </a:lstStyle>
          <a:p>
            <a:r>
              <a:rPr lang="fi-FI" dirty="0"/>
              <a:t>Lisää kuva napsauttamalla kuvaketta</a:t>
            </a:r>
          </a:p>
        </p:txBody>
      </p:sp>
      <p:sp>
        <p:nvSpPr>
          <p:cNvPr id="2" name="Otsikko 1"/>
          <p:cNvSpPr>
            <a:spLocks noGrp="1"/>
          </p:cNvSpPr>
          <p:nvPr>
            <p:ph type="title"/>
          </p:nvPr>
        </p:nvSpPr>
        <p:spPr>
          <a:xfrm>
            <a:off x="1526400" y="4921200"/>
            <a:ext cx="7315200" cy="565200"/>
          </a:xfrm>
        </p:spPr>
        <p:txBody>
          <a:bodyPr anchor="t"/>
          <a:lstStyle>
            <a:lvl1pPr>
              <a:defRPr sz="2000" b="1">
                <a:solidFill>
                  <a:schemeClr val="tx1"/>
                </a:solidFill>
              </a:defRPr>
            </a:lvl1pPr>
          </a:lstStyle>
          <a:p>
            <a:r>
              <a:rPr lang="fi-FI"/>
              <a:t>Muokkaa ots. perustyyl. napsautt.</a:t>
            </a:r>
            <a:endParaRPr lang="fi-FI" dirty="0"/>
          </a:p>
        </p:txBody>
      </p:sp>
      <p:sp>
        <p:nvSpPr>
          <p:cNvPr id="4" name="Päivämäärän paikkamerkki 3"/>
          <p:cNvSpPr>
            <a:spLocks noGrp="1"/>
          </p:cNvSpPr>
          <p:nvPr>
            <p:ph type="dt" sz="half" idx="13"/>
          </p:nvPr>
        </p:nvSpPr>
        <p:spPr/>
        <p:txBody>
          <a:bodyPr/>
          <a:lstStyle/>
          <a:p>
            <a:fld id="{B0B8817A-9C08-4EA3-B3CE-2982CD89E245}" type="datetime1">
              <a:rPr lang="fi-FI" smtClean="0"/>
              <a:t>17.11.2020</a:t>
            </a:fld>
            <a:endParaRPr lang="fi-FI" dirty="0"/>
          </a:p>
        </p:txBody>
      </p:sp>
      <p:sp>
        <p:nvSpPr>
          <p:cNvPr id="6" name="Alatunnisteen paikkamerkki 5"/>
          <p:cNvSpPr>
            <a:spLocks noGrp="1"/>
          </p:cNvSpPr>
          <p:nvPr>
            <p:ph type="ftr" sz="quarter" idx="14"/>
          </p:nvPr>
        </p:nvSpPr>
        <p:spPr/>
        <p:txBody>
          <a:bodyPr/>
          <a:lstStyle/>
          <a:p>
            <a:r>
              <a:rPr lang="fi-FI" dirty="0"/>
              <a:t>[Esittäjän nimi]</a:t>
            </a:r>
          </a:p>
        </p:txBody>
      </p:sp>
      <p:sp>
        <p:nvSpPr>
          <p:cNvPr id="10" name="Dian numeron paikkamerkki 9"/>
          <p:cNvSpPr>
            <a:spLocks noGrp="1"/>
          </p:cNvSpPr>
          <p:nvPr>
            <p:ph type="sldNum" sz="quarter" idx="15"/>
          </p:nvPr>
        </p:nvSpPr>
        <p:spPr/>
        <p:txBody>
          <a:bodyPr/>
          <a:lstStyle/>
          <a:p>
            <a:fld id="{EB59C1E5-9392-4F9A-9014-AC739622B32D}" type="slidenum">
              <a:rPr lang="fi-FI" smtClean="0"/>
              <a:t>‹#›</a:t>
            </a:fld>
            <a:endParaRPr lang="fi-FI" dirty="0"/>
          </a:p>
        </p:txBody>
      </p:sp>
    </p:spTree>
    <p:extLst>
      <p:ext uri="{BB962C8B-B14F-4D97-AF65-F5344CB8AC3E}">
        <p14:creationId xmlns:p14="http://schemas.microsoft.com/office/powerpoint/2010/main" val="839848100"/>
      </p:ext>
    </p:extLst>
  </p:cSld>
  <p:clrMapOvr>
    <a:masterClrMapping/>
  </p:clrMapOvr>
  <p:transition spd="slow">
    <p:push dir="u"/>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ts + Kuvakollaasi 1 (ei gri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6" name="Kuvan paikkamerkki 5"/>
          <p:cNvSpPr>
            <a:spLocks noGrp="1"/>
          </p:cNvSpPr>
          <p:nvPr>
            <p:ph type="pic" sz="quarter" idx="12"/>
          </p:nvPr>
        </p:nvSpPr>
        <p:spPr>
          <a:xfrm>
            <a:off x="0" y="2437200"/>
            <a:ext cx="3355200" cy="1602000"/>
          </a:xfrm>
        </p:spPr>
        <p:txBody>
          <a:bodyPr/>
          <a:lstStyle>
            <a:lvl1pPr marL="0" indent="0">
              <a:buFontTx/>
              <a:buNone/>
              <a:defRPr/>
            </a:lvl1pPr>
          </a:lstStyle>
          <a:p>
            <a:r>
              <a:rPr lang="fi-FI" dirty="0"/>
              <a:t>Lisää kuva napsauttamalla kuvaketta</a:t>
            </a:r>
          </a:p>
        </p:txBody>
      </p:sp>
      <p:sp>
        <p:nvSpPr>
          <p:cNvPr id="11" name="Kuvan paikkamerkki 6"/>
          <p:cNvSpPr>
            <a:spLocks noGrp="1"/>
          </p:cNvSpPr>
          <p:nvPr>
            <p:ph type="pic" sz="quarter" idx="14"/>
          </p:nvPr>
        </p:nvSpPr>
        <p:spPr>
          <a:xfrm>
            <a:off x="3556800" y="1602000"/>
            <a:ext cx="2438400" cy="2437200"/>
          </a:xfrm>
        </p:spPr>
        <p:txBody>
          <a:bodyPr/>
          <a:lstStyle>
            <a:lvl1pPr marL="0" indent="0">
              <a:buNone/>
              <a:defRPr/>
            </a:lvl1pPr>
          </a:lstStyle>
          <a:p>
            <a:r>
              <a:rPr lang="fi-FI" dirty="0"/>
              <a:t>Lisää kuva napsauttamalla kuvaketta</a:t>
            </a:r>
          </a:p>
        </p:txBody>
      </p:sp>
      <p:sp>
        <p:nvSpPr>
          <p:cNvPr id="12" name="Kuvan paikkamerkki 7"/>
          <p:cNvSpPr>
            <a:spLocks noGrp="1"/>
          </p:cNvSpPr>
          <p:nvPr>
            <p:ph type="pic" sz="quarter" idx="15"/>
          </p:nvPr>
        </p:nvSpPr>
        <p:spPr>
          <a:xfrm>
            <a:off x="2640000" y="4190400"/>
            <a:ext cx="3355200" cy="1602000"/>
          </a:xfrm>
        </p:spPr>
        <p:txBody>
          <a:bodyPr/>
          <a:lstStyle>
            <a:lvl1pPr marL="0" indent="0">
              <a:buNone/>
              <a:defRPr/>
            </a:lvl1pPr>
          </a:lstStyle>
          <a:p>
            <a:r>
              <a:rPr lang="fi-FI" dirty="0"/>
              <a:t>Lisää kuva napsauttamalla kuvaketta</a:t>
            </a:r>
          </a:p>
        </p:txBody>
      </p:sp>
      <p:sp>
        <p:nvSpPr>
          <p:cNvPr id="5" name="Kuvan paikkamerkki 4"/>
          <p:cNvSpPr>
            <a:spLocks noGrp="1"/>
          </p:cNvSpPr>
          <p:nvPr>
            <p:ph type="pic" sz="quarter" idx="16"/>
          </p:nvPr>
        </p:nvSpPr>
        <p:spPr>
          <a:xfrm>
            <a:off x="6235200" y="1904400"/>
            <a:ext cx="3355200" cy="1602000"/>
          </a:xfrm>
        </p:spPr>
        <p:txBody>
          <a:bodyPr/>
          <a:lstStyle>
            <a:lvl1pPr marL="0" indent="0">
              <a:buNone/>
              <a:defRPr/>
            </a:lvl1pPr>
          </a:lstStyle>
          <a:p>
            <a:r>
              <a:rPr lang="fi-FI" dirty="0"/>
              <a:t>Lisää kuva napsauttamalla kuvaketta</a:t>
            </a:r>
          </a:p>
        </p:txBody>
      </p:sp>
      <p:sp>
        <p:nvSpPr>
          <p:cNvPr id="10" name="Kuvan paikkamerkki 9"/>
          <p:cNvSpPr>
            <a:spLocks noGrp="1"/>
          </p:cNvSpPr>
          <p:nvPr>
            <p:ph type="pic" sz="quarter" idx="17"/>
          </p:nvPr>
        </p:nvSpPr>
        <p:spPr>
          <a:xfrm>
            <a:off x="6201600" y="3657600"/>
            <a:ext cx="2433600" cy="2437200"/>
          </a:xfrm>
        </p:spPr>
        <p:txBody>
          <a:bodyPr/>
          <a:lstStyle>
            <a:lvl1pPr marL="0" indent="0">
              <a:buNone/>
              <a:defRPr/>
            </a:lvl1pPr>
          </a:lstStyle>
          <a:p>
            <a:r>
              <a:rPr lang="fi-FI" dirty="0"/>
              <a:t>Lisää kuva napsauttamalla kuvaketta</a:t>
            </a:r>
          </a:p>
        </p:txBody>
      </p:sp>
      <p:sp>
        <p:nvSpPr>
          <p:cNvPr id="4" name="Päivämäärän paikkamerkki 3"/>
          <p:cNvSpPr>
            <a:spLocks noGrp="1"/>
          </p:cNvSpPr>
          <p:nvPr>
            <p:ph type="dt" sz="half" idx="18"/>
          </p:nvPr>
        </p:nvSpPr>
        <p:spPr/>
        <p:txBody>
          <a:bodyPr/>
          <a:lstStyle/>
          <a:p>
            <a:fld id="{B0B8817A-9C08-4EA3-B3CE-2982CD89E245}" type="datetime1">
              <a:rPr lang="fi-FI" smtClean="0"/>
              <a:t>17.11.2020</a:t>
            </a:fld>
            <a:endParaRPr lang="fi-FI" dirty="0"/>
          </a:p>
        </p:txBody>
      </p:sp>
      <p:sp>
        <p:nvSpPr>
          <p:cNvPr id="7" name="Alatunnisteen paikkamerkki 6"/>
          <p:cNvSpPr>
            <a:spLocks noGrp="1"/>
          </p:cNvSpPr>
          <p:nvPr>
            <p:ph type="ftr" sz="quarter" idx="19"/>
          </p:nvPr>
        </p:nvSpPr>
        <p:spPr/>
        <p:txBody>
          <a:bodyPr/>
          <a:lstStyle/>
          <a:p>
            <a:r>
              <a:rPr lang="fi-FI" dirty="0"/>
              <a:t>[Esittäjän nimi]</a:t>
            </a:r>
          </a:p>
        </p:txBody>
      </p:sp>
      <p:sp>
        <p:nvSpPr>
          <p:cNvPr id="14" name="Dian numeron paikkamerkki 13"/>
          <p:cNvSpPr>
            <a:spLocks noGrp="1"/>
          </p:cNvSpPr>
          <p:nvPr>
            <p:ph type="sldNum" sz="quarter" idx="20"/>
          </p:nvPr>
        </p:nvSpPr>
        <p:spPr/>
        <p:txBody>
          <a:bodyPr/>
          <a:lstStyle/>
          <a:p>
            <a:fld id="{EB59C1E5-9392-4F9A-9014-AC739622B32D}" type="slidenum">
              <a:rPr lang="fi-FI" smtClean="0"/>
              <a:t>‹#›</a:t>
            </a:fld>
            <a:endParaRPr lang="fi-FI" dirty="0"/>
          </a:p>
        </p:txBody>
      </p:sp>
      <p:sp>
        <p:nvSpPr>
          <p:cNvPr id="13" name="Kuvan paikkamerkki 4"/>
          <p:cNvSpPr>
            <a:spLocks noGrp="1"/>
          </p:cNvSpPr>
          <p:nvPr>
            <p:ph type="pic" sz="quarter" idx="21"/>
          </p:nvPr>
        </p:nvSpPr>
        <p:spPr>
          <a:xfrm>
            <a:off x="8841600" y="3657600"/>
            <a:ext cx="3355200" cy="1602000"/>
          </a:xfrm>
        </p:spPr>
        <p:txBody>
          <a:bodyPr/>
          <a:lstStyle>
            <a:lvl1pPr marL="0" indent="0">
              <a:buNone/>
              <a:defRPr/>
            </a:lvl1pPr>
          </a:lstStyle>
          <a:p>
            <a:r>
              <a:rPr lang="fi-FI" dirty="0"/>
              <a:t>Lisää kuva napsauttamalla kuvaketta</a:t>
            </a:r>
          </a:p>
        </p:txBody>
      </p:sp>
    </p:spTree>
    <p:extLst>
      <p:ext uri="{BB962C8B-B14F-4D97-AF65-F5344CB8AC3E}">
        <p14:creationId xmlns:p14="http://schemas.microsoft.com/office/powerpoint/2010/main" val="3842212795"/>
      </p:ext>
    </p:extLst>
  </p:cSld>
  <p:clrMapOvr>
    <a:masterClrMapping/>
  </p:clrMapOvr>
  <p:transition spd="slow">
    <p:push dir="u"/>
  </p:transition>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ts + Kuvakollaasi 4kpl Gridiss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6" name="Kuvan paikkamerkki 5"/>
          <p:cNvSpPr>
            <a:spLocks noGrp="1"/>
          </p:cNvSpPr>
          <p:nvPr>
            <p:ph type="pic" sz="quarter" idx="12"/>
          </p:nvPr>
        </p:nvSpPr>
        <p:spPr>
          <a:xfrm>
            <a:off x="609600" y="1677600"/>
            <a:ext cx="2529600" cy="1220400"/>
          </a:xfrm>
        </p:spPr>
        <p:txBody>
          <a:bodyPr/>
          <a:lstStyle>
            <a:lvl1pPr marL="0" indent="0">
              <a:buNone/>
              <a:defRPr sz="2100"/>
            </a:lvl1pPr>
          </a:lstStyle>
          <a:p>
            <a:r>
              <a:rPr lang="fi-FI" dirty="0"/>
              <a:t>Lisää kuva napsauttamalla kuvaketta</a:t>
            </a:r>
          </a:p>
        </p:txBody>
      </p:sp>
      <p:sp>
        <p:nvSpPr>
          <p:cNvPr id="4" name="Sisällön paikkamerkki 3"/>
          <p:cNvSpPr>
            <a:spLocks noGrp="1"/>
          </p:cNvSpPr>
          <p:nvPr>
            <p:ph sz="half" idx="2"/>
          </p:nvPr>
        </p:nvSpPr>
        <p:spPr>
          <a:xfrm>
            <a:off x="609600" y="3049200"/>
            <a:ext cx="2539200" cy="914400"/>
          </a:xfrm>
        </p:spPr>
        <p:txBody>
          <a:bodyPr/>
          <a:lstStyle>
            <a:lvl1pPr marL="0" indent="0">
              <a:buNone/>
              <a:defRPr sz="1500"/>
            </a:lvl1pPr>
            <a:lvl2pPr marL="230400" indent="0">
              <a:buNone/>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p:txBody>
      </p:sp>
      <p:sp>
        <p:nvSpPr>
          <p:cNvPr id="11" name="Kuvan paikkamerkki 6"/>
          <p:cNvSpPr>
            <a:spLocks noGrp="1"/>
          </p:cNvSpPr>
          <p:nvPr>
            <p:ph type="pic" sz="quarter" idx="14"/>
          </p:nvPr>
        </p:nvSpPr>
        <p:spPr>
          <a:xfrm>
            <a:off x="3355200" y="1677600"/>
            <a:ext cx="2529600" cy="1220400"/>
          </a:xfrm>
        </p:spPr>
        <p:txBody>
          <a:bodyPr/>
          <a:lstStyle>
            <a:lvl1pPr marL="0" indent="0">
              <a:buNone/>
              <a:defRPr sz="2100"/>
            </a:lvl1pPr>
          </a:lstStyle>
          <a:p>
            <a:r>
              <a:rPr lang="fi-FI" dirty="0"/>
              <a:t>Lisää kuva napsauttamalla kuvaketta</a:t>
            </a:r>
          </a:p>
        </p:txBody>
      </p:sp>
      <p:sp>
        <p:nvSpPr>
          <p:cNvPr id="14" name="Sisällön paikkamerkki 4"/>
          <p:cNvSpPr>
            <a:spLocks noGrp="1"/>
          </p:cNvSpPr>
          <p:nvPr>
            <p:ph sz="half" idx="21"/>
          </p:nvPr>
        </p:nvSpPr>
        <p:spPr>
          <a:xfrm>
            <a:off x="3355200" y="3049200"/>
            <a:ext cx="2539200" cy="914400"/>
          </a:xfrm>
        </p:spPr>
        <p:txBody>
          <a:bodyPr/>
          <a:lstStyle>
            <a:lvl1pPr marL="0" indent="0">
              <a:buNone/>
              <a:defRPr sz="1500"/>
            </a:lvl1pPr>
            <a:lvl2pPr marL="230400" indent="0">
              <a:buNone/>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p:txBody>
      </p:sp>
      <p:sp>
        <p:nvSpPr>
          <p:cNvPr id="12" name="Kuvan paikkamerkki 7"/>
          <p:cNvSpPr>
            <a:spLocks noGrp="1"/>
          </p:cNvSpPr>
          <p:nvPr>
            <p:ph type="pic" sz="quarter" idx="15"/>
          </p:nvPr>
        </p:nvSpPr>
        <p:spPr>
          <a:xfrm>
            <a:off x="6105600" y="1677600"/>
            <a:ext cx="2529600" cy="1220400"/>
          </a:xfrm>
        </p:spPr>
        <p:txBody>
          <a:bodyPr/>
          <a:lstStyle>
            <a:lvl1pPr marL="0" indent="0">
              <a:buNone/>
              <a:defRPr sz="2100"/>
            </a:lvl1pPr>
          </a:lstStyle>
          <a:p>
            <a:r>
              <a:rPr lang="fi-FI" dirty="0"/>
              <a:t>Lisää kuva napsauttamalla kuvaketta</a:t>
            </a:r>
          </a:p>
        </p:txBody>
      </p:sp>
      <p:sp>
        <p:nvSpPr>
          <p:cNvPr id="16" name="Sisällön paikkamerkki 5"/>
          <p:cNvSpPr>
            <a:spLocks noGrp="1"/>
          </p:cNvSpPr>
          <p:nvPr>
            <p:ph sz="half" idx="23"/>
          </p:nvPr>
        </p:nvSpPr>
        <p:spPr>
          <a:xfrm>
            <a:off x="6096000" y="3049200"/>
            <a:ext cx="2539200" cy="914400"/>
          </a:xfrm>
        </p:spPr>
        <p:txBody>
          <a:bodyPr/>
          <a:lstStyle>
            <a:lvl1pPr marL="0" indent="0">
              <a:buNone/>
              <a:defRPr sz="1500"/>
            </a:lvl1pPr>
            <a:lvl2pPr marL="230400" indent="0">
              <a:buNone/>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p:txBody>
      </p:sp>
      <p:sp>
        <p:nvSpPr>
          <p:cNvPr id="5" name="Päivämäärän paikkamerkki 4"/>
          <p:cNvSpPr>
            <a:spLocks noGrp="1"/>
          </p:cNvSpPr>
          <p:nvPr>
            <p:ph type="dt" sz="half" idx="24"/>
          </p:nvPr>
        </p:nvSpPr>
        <p:spPr/>
        <p:txBody>
          <a:bodyPr/>
          <a:lstStyle/>
          <a:p>
            <a:fld id="{B0B8817A-9C08-4EA3-B3CE-2982CD89E245}" type="datetime1">
              <a:rPr lang="fi-FI" smtClean="0"/>
              <a:t>17.11.2020</a:t>
            </a:fld>
            <a:endParaRPr lang="fi-FI" dirty="0"/>
          </a:p>
        </p:txBody>
      </p:sp>
      <p:sp>
        <p:nvSpPr>
          <p:cNvPr id="7" name="Alatunnisteen paikkamerkki 6"/>
          <p:cNvSpPr>
            <a:spLocks noGrp="1"/>
          </p:cNvSpPr>
          <p:nvPr>
            <p:ph type="ftr" sz="quarter" idx="25"/>
          </p:nvPr>
        </p:nvSpPr>
        <p:spPr/>
        <p:txBody>
          <a:bodyPr/>
          <a:lstStyle/>
          <a:p>
            <a:r>
              <a:rPr lang="fi-FI" dirty="0"/>
              <a:t>[Esittäjän nimi]</a:t>
            </a:r>
          </a:p>
        </p:txBody>
      </p:sp>
      <p:sp>
        <p:nvSpPr>
          <p:cNvPr id="10" name="Dian numeron paikkamerkki 9"/>
          <p:cNvSpPr>
            <a:spLocks noGrp="1"/>
          </p:cNvSpPr>
          <p:nvPr>
            <p:ph type="sldNum" sz="quarter" idx="26"/>
          </p:nvPr>
        </p:nvSpPr>
        <p:spPr/>
        <p:txBody>
          <a:bodyPr/>
          <a:lstStyle/>
          <a:p>
            <a:fld id="{EB59C1E5-9392-4F9A-9014-AC739622B32D}" type="slidenum">
              <a:rPr lang="fi-FI" smtClean="0"/>
              <a:t>‹#›</a:t>
            </a:fld>
            <a:endParaRPr lang="fi-FI" dirty="0"/>
          </a:p>
        </p:txBody>
      </p:sp>
      <p:sp>
        <p:nvSpPr>
          <p:cNvPr id="13" name="Kuvan paikkamerkki 7"/>
          <p:cNvSpPr>
            <a:spLocks noGrp="1"/>
          </p:cNvSpPr>
          <p:nvPr>
            <p:ph type="pic" sz="quarter" idx="27"/>
          </p:nvPr>
        </p:nvSpPr>
        <p:spPr>
          <a:xfrm>
            <a:off x="8841600" y="1677600"/>
            <a:ext cx="2529600" cy="1220400"/>
          </a:xfrm>
        </p:spPr>
        <p:txBody>
          <a:bodyPr/>
          <a:lstStyle>
            <a:lvl1pPr marL="0" indent="0">
              <a:buNone/>
              <a:defRPr sz="2100"/>
            </a:lvl1pPr>
          </a:lstStyle>
          <a:p>
            <a:r>
              <a:rPr lang="fi-FI" dirty="0"/>
              <a:t>Lisää kuva napsauttamalla kuvaketta</a:t>
            </a:r>
          </a:p>
        </p:txBody>
      </p:sp>
      <p:sp>
        <p:nvSpPr>
          <p:cNvPr id="15" name="Sisällön paikkamerkki 5"/>
          <p:cNvSpPr>
            <a:spLocks noGrp="1"/>
          </p:cNvSpPr>
          <p:nvPr>
            <p:ph sz="half" idx="28"/>
          </p:nvPr>
        </p:nvSpPr>
        <p:spPr>
          <a:xfrm>
            <a:off x="8841600" y="3049200"/>
            <a:ext cx="2539200" cy="914400"/>
          </a:xfrm>
        </p:spPr>
        <p:txBody>
          <a:bodyPr/>
          <a:lstStyle>
            <a:lvl1pPr marL="0" indent="0">
              <a:buNone/>
              <a:defRPr sz="1500"/>
            </a:lvl1pPr>
            <a:lvl2pPr marL="230400" indent="0">
              <a:buNone/>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p:txBody>
      </p:sp>
    </p:spTree>
    <p:extLst>
      <p:ext uri="{BB962C8B-B14F-4D97-AF65-F5344CB8AC3E}">
        <p14:creationId xmlns:p14="http://schemas.microsoft.com/office/powerpoint/2010/main" val="2404371723"/>
      </p:ext>
    </p:extLst>
  </p:cSld>
  <p:clrMapOvr>
    <a:masterClrMapping/>
  </p:clrMapOvr>
  <p:transition spd="slow">
    <p:push dir="u"/>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ts + Kuva 3kpl +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6" name="Kuvan paikkamerkki 5"/>
          <p:cNvSpPr>
            <a:spLocks noGrp="1"/>
          </p:cNvSpPr>
          <p:nvPr>
            <p:ph type="pic" sz="quarter" idx="12"/>
          </p:nvPr>
        </p:nvSpPr>
        <p:spPr>
          <a:xfrm>
            <a:off x="609600" y="1641600"/>
            <a:ext cx="5289600" cy="2167200"/>
          </a:xfrm>
        </p:spPr>
        <p:txBody>
          <a:bodyPr/>
          <a:lstStyle>
            <a:lvl1pPr marL="0" indent="0">
              <a:buNone/>
              <a:defRPr sz="2100"/>
            </a:lvl1pPr>
          </a:lstStyle>
          <a:p>
            <a:r>
              <a:rPr lang="fi-FI" dirty="0"/>
              <a:t>Lisää kuva napsauttamalla kuvaketta</a:t>
            </a:r>
          </a:p>
        </p:txBody>
      </p:sp>
      <p:sp>
        <p:nvSpPr>
          <p:cNvPr id="12" name="Sisällön paikkamerkki 2"/>
          <p:cNvSpPr>
            <a:spLocks noGrp="1"/>
          </p:cNvSpPr>
          <p:nvPr>
            <p:ph sz="half" idx="1"/>
          </p:nvPr>
        </p:nvSpPr>
        <p:spPr>
          <a:xfrm>
            <a:off x="631627" y="3963600"/>
            <a:ext cx="5288400" cy="1522800"/>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Kuvan paikkamerkki 6"/>
          <p:cNvSpPr>
            <a:spLocks noGrp="1"/>
          </p:cNvSpPr>
          <p:nvPr>
            <p:ph type="pic" sz="quarter" idx="14"/>
          </p:nvPr>
        </p:nvSpPr>
        <p:spPr>
          <a:xfrm>
            <a:off x="6289253" y="1677600"/>
            <a:ext cx="5289600" cy="2167200"/>
          </a:xfrm>
        </p:spPr>
        <p:txBody>
          <a:bodyPr/>
          <a:lstStyle>
            <a:lvl1pPr marL="0" indent="0">
              <a:buNone/>
              <a:defRPr sz="2100"/>
            </a:lvl1pPr>
          </a:lstStyle>
          <a:p>
            <a:r>
              <a:rPr lang="fi-FI" dirty="0"/>
              <a:t>Lisää kuva napsauttamalla kuvaketta</a:t>
            </a:r>
          </a:p>
        </p:txBody>
      </p:sp>
      <p:sp>
        <p:nvSpPr>
          <p:cNvPr id="13" name="Sisällön paikkamerkki 2"/>
          <p:cNvSpPr>
            <a:spLocks noGrp="1"/>
          </p:cNvSpPr>
          <p:nvPr>
            <p:ph sz="half" idx="27"/>
          </p:nvPr>
        </p:nvSpPr>
        <p:spPr>
          <a:xfrm>
            <a:off x="6289253" y="3954600"/>
            <a:ext cx="5288400" cy="1522800"/>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24"/>
          </p:nvPr>
        </p:nvSpPr>
        <p:spPr/>
        <p:txBody>
          <a:bodyPr/>
          <a:lstStyle/>
          <a:p>
            <a:fld id="{B0B8817A-9C08-4EA3-B3CE-2982CD89E245}" type="datetime1">
              <a:rPr lang="fi-FI" smtClean="0"/>
              <a:t>17.11.2020</a:t>
            </a:fld>
            <a:endParaRPr lang="fi-FI" dirty="0"/>
          </a:p>
        </p:txBody>
      </p:sp>
      <p:sp>
        <p:nvSpPr>
          <p:cNvPr id="7" name="Alatunnisteen paikkamerkki 6"/>
          <p:cNvSpPr>
            <a:spLocks noGrp="1"/>
          </p:cNvSpPr>
          <p:nvPr>
            <p:ph type="ftr" sz="quarter" idx="25"/>
          </p:nvPr>
        </p:nvSpPr>
        <p:spPr/>
        <p:txBody>
          <a:bodyPr/>
          <a:lstStyle/>
          <a:p>
            <a:r>
              <a:rPr lang="fi-FI" dirty="0"/>
              <a:t>[Esittäjän nimi]</a:t>
            </a:r>
          </a:p>
        </p:txBody>
      </p:sp>
      <p:sp>
        <p:nvSpPr>
          <p:cNvPr id="10" name="Dian numeron paikkamerkki 9"/>
          <p:cNvSpPr>
            <a:spLocks noGrp="1"/>
          </p:cNvSpPr>
          <p:nvPr>
            <p:ph type="sldNum" sz="quarter" idx="26"/>
          </p:nvPr>
        </p:nvSpPr>
        <p:spPr/>
        <p:txBody>
          <a:bodyPr/>
          <a:lstStyle/>
          <a:p>
            <a:fld id="{EB59C1E5-9392-4F9A-9014-AC739622B32D}" type="slidenum">
              <a:rPr lang="fi-FI" smtClean="0"/>
              <a:t>‹#›</a:t>
            </a:fld>
            <a:endParaRPr lang="fi-FI" dirty="0"/>
          </a:p>
        </p:txBody>
      </p:sp>
    </p:spTree>
    <p:extLst>
      <p:ext uri="{BB962C8B-B14F-4D97-AF65-F5344CB8AC3E}">
        <p14:creationId xmlns:p14="http://schemas.microsoft.com/office/powerpoint/2010/main" val="1117165524"/>
      </p:ext>
    </p:extLst>
  </p:cSld>
  <p:clrMapOvr>
    <a:masterClrMapping/>
  </p:clrMapOvr>
  <p:transition spd="slow">
    <p:push dir="u"/>
  </p:transition>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ts + Kuva + Ranskalaiset">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6" name="Kuvan paikkamerkki 5"/>
          <p:cNvSpPr>
            <a:spLocks noGrp="1"/>
          </p:cNvSpPr>
          <p:nvPr>
            <p:ph type="pic" sz="quarter" idx="12"/>
          </p:nvPr>
        </p:nvSpPr>
        <p:spPr>
          <a:xfrm>
            <a:off x="609600" y="1800000"/>
            <a:ext cx="5289600" cy="3002400"/>
          </a:xfrm>
        </p:spPr>
        <p:txBody>
          <a:bodyPr/>
          <a:lstStyle>
            <a:lvl1pPr marL="0" indent="0">
              <a:buNone/>
              <a:defRPr sz="3200"/>
            </a:lvl1pPr>
          </a:lstStyle>
          <a:p>
            <a:r>
              <a:rPr lang="fi-FI" dirty="0"/>
              <a:t>Lisää kuva napsauttamalla kuvaketta</a:t>
            </a:r>
          </a:p>
        </p:txBody>
      </p:sp>
      <p:sp>
        <p:nvSpPr>
          <p:cNvPr id="5" name="Päivämäärän paikkamerkki 4"/>
          <p:cNvSpPr>
            <a:spLocks noGrp="1"/>
          </p:cNvSpPr>
          <p:nvPr>
            <p:ph type="dt" sz="half" idx="24"/>
          </p:nvPr>
        </p:nvSpPr>
        <p:spPr/>
        <p:txBody>
          <a:bodyPr/>
          <a:lstStyle/>
          <a:p>
            <a:fld id="{B0B8817A-9C08-4EA3-B3CE-2982CD89E245}" type="datetime1">
              <a:rPr lang="fi-FI" smtClean="0"/>
              <a:t>17.11.2020</a:t>
            </a:fld>
            <a:endParaRPr lang="fi-FI" dirty="0"/>
          </a:p>
        </p:txBody>
      </p:sp>
      <p:sp>
        <p:nvSpPr>
          <p:cNvPr id="7" name="Alatunnisteen paikkamerkki 6"/>
          <p:cNvSpPr>
            <a:spLocks noGrp="1"/>
          </p:cNvSpPr>
          <p:nvPr>
            <p:ph type="ftr" sz="quarter" idx="25"/>
          </p:nvPr>
        </p:nvSpPr>
        <p:spPr/>
        <p:txBody>
          <a:bodyPr/>
          <a:lstStyle/>
          <a:p>
            <a:r>
              <a:rPr lang="fi-FI" dirty="0"/>
              <a:t>[Esittäjän nimi]</a:t>
            </a:r>
          </a:p>
        </p:txBody>
      </p:sp>
      <p:sp>
        <p:nvSpPr>
          <p:cNvPr id="10" name="Dian numeron paikkamerkki 9"/>
          <p:cNvSpPr>
            <a:spLocks noGrp="1"/>
          </p:cNvSpPr>
          <p:nvPr>
            <p:ph type="sldNum" sz="quarter" idx="26"/>
          </p:nvPr>
        </p:nvSpPr>
        <p:spPr/>
        <p:txBody>
          <a:bodyPr/>
          <a:lstStyle/>
          <a:p>
            <a:fld id="{EB59C1E5-9392-4F9A-9014-AC739622B32D}" type="slidenum">
              <a:rPr lang="fi-FI" smtClean="0"/>
              <a:t>‹#›</a:t>
            </a:fld>
            <a:endParaRPr lang="fi-FI" dirty="0"/>
          </a:p>
        </p:txBody>
      </p:sp>
      <p:sp>
        <p:nvSpPr>
          <p:cNvPr id="12" name="Sisällön paikkamerkki 2"/>
          <p:cNvSpPr>
            <a:spLocks noGrp="1"/>
          </p:cNvSpPr>
          <p:nvPr>
            <p:ph idx="1"/>
          </p:nvPr>
        </p:nvSpPr>
        <p:spPr>
          <a:xfrm>
            <a:off x="6297600" y="1800000"/>
            <a:ext cx="5284800" cy="4496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676761011"/>
      </p:ext>
    </p:extLst>
  </p:cSld>
  <p:clrMapOvr>
    <a:masterClrMapping/>
  </p:clrMapOvr>
  <p:transition spd="slow">
    <p:push dir="u"/>
  </p:transition>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ts + Kuva +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6" name="Kuvan paikkamerkki 5"/>
          <p:cNvSpPr>
            <a:spLocks noGrp="1"/>
          </p:cNvSpPr>
          <p:nvPr>
            <p:ph type="pic" sz="quarter" idx="12"/>
          </p:nvPr>
        </p:nvSpPr>
        <p:spPr>
          <a:xfrm>
            <a:off x="609600" y="1800000"/>
            <a:ext cx="5289600" cy="3002400"/>
          </a:xfrm>
        </p:spPr>
        <p:txBody>
          <a:bodyPr/>
          <a:lstStyle>
            <a:lvl1pPr marL="0" indent="0">
              <a:buNone/>
              <a:defRPr sz="3200"/>
            </a:lvl1pPr>
          </a:lstStyle>
          <a:p>
            <a:r>
              <a:rPr lang="fi-FI" dirty="0"/>
              <a:t>Lisää kuva napsauttamalla kuvaketta</a:t>
            </a:r>
          </a:p>
        </p:txBody>
      </p:sp>
      <p:sp>
        <p:nvSpPr>
          <p:cNvPr id="5" name="Päivämäärän paikkamerkki 4"/>
          <p:cNvSpPr>
            <a:spLocks noGrp="1"/>
          </p:cNvSpPr>
          <p:nvPr>
            <p:ph type="dt" sz="half" idx="24"/>
          </p:nvPr>
        </p:nvSpPr>
        <p:spPr/>
        <p:txBody>
          <a:bodyPr/>
          <a:lstStyle/>
          <a:p>
            <a:fld id="{B0B8817A-9C08-4EA3-B3CE-2982CD89E245}" type="datetime1">
              <a:rPr lang="fi-FI" smtClean="0"/>
              <a:t>17.11.2020</a:t>
            </a:fld>
            <a:endParaRPr lang="fi-FI" dirty="0"/>
          </a:p>
        </p:txBody>
      </p:sp>
      <p:sp>
        <p:nvSpPr>
          <p:cNvPr id="7" name="Alatunnisteen paikkamerkki 6"/>
          <p:cNvSpPr>
            <a:spLocks noGrp="1"/>
          </p:cNvSpPr>
          <p:nvPr>
            <p:ph type="ftr" sz="quarter" idx="25"/>
          </p:nvPr>
        </p:nvSpPr>
        <p:spPr/>
        <p:txBody>
          <a:bodyPr/>
          <a:lstStyle/>
          <a:p>
            <a:r>
              <a:rPr lang="fi-FI" dirty="0"/>
              <a:t>[Esittäjän nimi]</a:t>
            </a:r>
          </a:p>
        </p:txBody>
      </p:sp>
      <p:sp>
        <p:nvSpPr>
          <p:cNvPr id="10" name="Dian numeron paikkamerkki 9"/>
          <p:cNvSpPr>
            <a:spLocks noGrp="1"/>
          </p:cNvSpPr>
          <p:nvPr>
            <p:ph type="sldNum" sz="quarter" idx="26"/>
          </p:nvPr>
        </p:nvSpPr>
        <p:spPr/>
        <p:txBody>
          <a:bodyPr/>
          <a:lstStyle/>
          <a:p>
            <a:fld id="{EB59C1E5-9392-4F9A-9014-AC739622B32D}" type="slidenum">
              <a:rPr lang="fi-FI" smtClean="0"/>
              <a:t>‹#›</a:t>
            </a:fld>
            <a:endParaRPr lang="fi-FI" dirty="0"/>
          </a:p>
        </p:txBody>
      </p:sp>
      <p:sp>
        <p:nvSpPr>
          <p:cNvPr id="12" name="Sisällön paikkamerkki 2"/>
          <p:cNvSpPr>
            <a:spLocks noGrp="1"/>
          </p:cNvSpPr>
          <p:nvPr>
            <p:ph idx="1"/>
          </p:nvPr>
        </p:nvSpPr>
        <p:spPr>
          <a:xfrm>
            <a:off x="6297600" y="1800000"/>
            <a:ext cx="5284800" cy="4222800"/>
          </a:xfrm>
        </p:spPr>
        <p:txBody>
          <a:bodyPr/>
          <a:lstStyle>
            <a:lvl1pPr marL="0" indent="0">
              <a:buNone/>
              <a:defRPr/>
            </a:lvl1pPr>
            <a:lvl2pPr marL="0" indent="0">
              <a:lnSpc>
                <a:spcPts val="1800"/>
              </a:lnSpc>
              <a:buNone/>
              <a:defRPr/>
            </a:lvl2pPr>
            <a:lvl3pPr marL="0" indent="0">
              <a:lnSpc>
                <a:spcPts val="1800"/>
              </a:lnSpc>
              <a:buNone/>
              <a:defRPr/>
            </a:lvl3pPr>
            <a:lvl4pPr marL="0" indent="0">
              <a:lnSpc>
                <a:spcPts val="1800"/>
              </a:lnSpc>
              <a:buNone/>
              <a:defRPr/>
            </a:lvl4pPr>
            <a:lvl5pPr marL="0" indent="0">
              <a:lnSpc>
                <a:spcPts val="1800"/>
              </a:lnSpc>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84509921"/>
      </p:ext>
    </p:extLst>
  </p:cSld>
  <p:clrMapOvr>
    <a:masterClrMapping/>
  </p:clrMapOvr>
  <p:transition spd="slow">
    <p:push dir="u"/>
  </p:transition>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ts. + Kuva 3kpl +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6" name="Kuvan paikkamerkki 5"/>
          <p:cNvSpPr>
            <a:spLocks noGrp="1"/>
          </p:cNvSpPr>
          <p:nvPr>
            <p:ph type="pic" sz="quarter" idx="12"/>
          </p:nvPr>
        </p:nvSpPr>
        <p:spPr>
          <a:xfrm>
            <a:off x="609600" y="1764000"/>
            <a:ext cx="3355200" cy="1602000"/>
          </a:xfrm>
        </p:spPr>
        <p:txBody>
          <a:bodyPr/>
          <a:lstStyle>
            <a:lvl1pPr marL="0" indent="0">
              <a:buNone/>
              <a:defRPr sz="2100"/>
            </a:lvl1pPr>
          </a:lstStyle>
          <a:p>
            <a:r>
              <a:rPr lang="fi-FI" dirty="0"/>
              <a:t>Lisää kuva napsauttamalla kuvaketta</a:t>
            </a:r>
          </a:p>
        </p:txBody>
      </p:sp>
      <p:sp>
        <p:nvSpPr>
          <p:cNvPr id="4" name="Sisällön paikkamerkki 3"/>
          <p:cNvSpPr>
            <a:spLocks noGrp="1"/>
          </p:cNvSpPr>
          <p:nvPr>
            <p:ph sz="half" idx="2"/>
          </p:nvPr>
        </p:nvSpPr>
        <p:spPr>
          <a:xfrm>
            <a:off x="609600" y="3506400"/>
            <a:ext cx="3355200" cy="838800"/>
          </a:xfrm>
        </p:spPr>
        <p:txBody>
          <a:bodyPr/>
          <a:lstStyle>
            <a:lvl1pPr marL="0" indent="0">
              <a:buNone/>
              <a:defRPr sz="1500"/>
            </a:lvl1pPr>
            <a:lvl2pPr marL="230400" indent="0">
              <a:buNone/>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p:txBody>
      </p:sp>
      <p:sp>
        <p:nvSpPr>
          <p:cNvPr id="11" name="Kuvan paikkamerkki 6"/>
          <p:cNvSpPr>
            <a:spLocks noGrp="1"/>
          </p:cNvSpPr>
          <p:nvPr>
            <p:ph type="pic" sz="quarter" idx="14"/>
          </p:nvPr>
        </p:nvSpPr>
        <p:spPr>
          <a:xfrm>
            <a:off x="4267200" y="1764000"/>
            <a:ext cx="3355200" cy="1602000"/>
          </a:xfrm>
        </p:spPr>
        <p:txBody>
          <a:bodyPr/>
          <a:lstStyle>
            <a:lvl1pPr marL="0" indent="0">
              <a:buNone/>
              <a:defRPr sz="2100"/>
            </a:lvl1pPr>
          </a:lstStyle>
          <a:p>
            <a:r>
              <a:rPr lang="fi-FI" dirty="0"/>
              <a:t>Lisää kuva napsauttamalla kuvaketta</a:t>
            </a:r>
          </a:p>
        </p:txBody>
      </p:sp>
      <p:sp>
        <p:nvSpPr>
          <p:cNvPr id="14" name="Sisällön paikkamerkki 4"/>
          <p:cNvSpPr>
            <a:spLocks noGrp="1"/>
          </p:cNvSpPr>
          <p:nvPr>
            <p:ph sz="half" idx="21"/>
          </p:nvPr>
        </p:nvSpPr>
        <p:spPr>
          <a:xfrm>
            <a:off x="4267200" y="3506400"/>
            <a:ext cx="3355200" cy="838800"/>
          </a:xfrm>
        </p:spPr>
        <p:txBody>
          <a:bodyPr/>
          <a:lstStyle>
            <a:lvl1pPr marL="0" indent="0">
              <a:buNone/>
              <a:defRPr sz="1500"/>
            </a:lvl1pPr>
            <a:lvl2pPr marL="230400" indent="0">
              <a:buNone/>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p:txBody>
      </p:sp>
      <p:sp>
        <p:nvSpPr>
          <p:cNvPr id="12" name="Kuvan paikkamerkki 7"/>
          <p:cNvSpPr>
            <a:spLocks noGrp="1"/>
          </p:cNvSpPr>
          <p:nvPr>
            <p:ph type="pic" sz="quarter" idx="15"/>
          </p:nvPr>
        </p:nvSpPr>
        <p:spPr>
          <a:xfrm>
            <a:off x="7924800" y="1764000"/>
            <a:ext cx="3355200" cy="1602000"/>
          </a:xfrm>
        </p:spPr>
        <p:txBody>
          <a:bodyPr/>
          <a:lstStyle>
            <a:lvl1pPr marL="0" indent="0">
              <a:buNone/>
              <a:defRPr sz="2100"/>
            </a:lvl1pPr>
          </a:lstStyle>
          <a:p>
            <a:r>
              <a:rPr lang="fi-FI" dirty="0"/>
              <a:t>Lisää kuva napsauttamalla kuvaketta</a:t>
            </a:r>
          </a:p>
        </p:txBody>
      </p:sp>
      <p:sp>
        <p:nvSpPr>
          <p:cNvPr id="16" name="Sisällön paikkamerkki 5"/>
          <p:cNvSpPr>
            <a:spLocks noGrp="1"/>
          </p:cNvSpPr>
          <p:nvPr>
            <p:ph sz="half" idx="23"/>
          </p:nvPr>
        </p:nvSpPr>
        <p:spPr>
          <a:xfrm>
            <a:off x="7924800" y="3506400"/>
            <a:ext cx="3355200" cy="838800"/>
          </a:xfrm>
        </p:spPr>
        <p:txBody>
          <a:bodyPr/>
          <a:lstStyle>
            <a:lvl1pPr marL="0" indent="0">
              <a:buNone/>
              <a:defRPr sz="1500"/>
            </a:lvl1pPr>
            <a:lvl2pPr marL="230400" indent="0">
              <a:buNone/>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p:txBody>
      </p:sp>
      <p:sp>
        <p:nvSpPr>
          <p:cNvPr id="5" name="Päivämäärän paikkamerkki 4"/>
          <p:cNvSpPr>
            <a:spLocks noGrp="1"/>
          </p:cNvSpPr>
          <p:nvPr>
            <p:ph type="dt" sz="half" idx="24"/>
          </p:nvPr>
        </p:nvSpPr>
        <p:spPr/>
        <p:txBody>
          <a:bodyPr/>
          <a:lstStyle/>
          <a:p>
            <a:fld id="{B0B8817A-9C08-4EA3-B3CE-2982CD89E245}" type="datetime1">
              <a:rPr lang="fi-FI" smtClean="0"/>
              <a:t>17.11.2020</a:t>
            </a:fld>
            <a:endParaRPr lang="fi-FI" dirty="0"/>
          </a:p>
        </p:txBody>
      </p:sp>
      <p:sp>
        <p:nvSpPr>
          <p:cNvPr id="7" name="Alatunnisteen paikkamerkki 6"/>
          <p:cNvSpPr>
            <a:spLocks noGrp="1"/>
          </p:cNvSpPr>
          <p:nvPr>
            <p:ph type="ftr" sz="quarter" idx="25"/>
          </p:nvPr>
        </p:nvSpPr>
        <p:spPr/>
        <p:txBody>
          <a:bodyPr/>
          <a:lstStyle/>
          <a:p>
            <a:r>
              <a:rPr lang="fi-FI" dirty="0"/>
              <a:t>[Esittäjän nimi]</a:t>
            </a:r>
          </a:p>
        </p:txBody>
      </p:sp>
      <p:sp>
        <p:nvSpPr>
          <p:cNvPr id="10" name="Dian numeron paikkamerkki 9"/>
          <p:cNvSpPr>
            <a:spLocks noGrp="1"/>
          </p:cNvSpPr>
          <p:nvPr>
            <p:ph type="sldNum" sz="quarter" idx="26"/>
          </p:nvPr>
        </p:nvSpPr>
        <p:spPr/>
        <p:txBody>
          <a:bodyPr/>
          <a:lstStyle/>
          <a:p>
            <a:fld id="{EB59C1E5-9392-4F9A-9014-AC739622B32D}" type="slidenum">
              <a:rPr lang="fi-FI" smtClean="0"/>
              <a:t>‹#›</a:t>
            </a:fld>
            <a:endParaRPr lang="fi-FI" dirty="0"/>
          </a:p>
        </p:txBody>
      </p:sp>
    </p:spTree>
    <p:extLst>
      <p:ext uri="{BB962C8B-B14F-4D97-AF65-F5344CB8AC3E}">
        <p14:creationId xmlns:p14="http://schemas.microsoft.com/office/powerpoint/2010/main" val="2110234983"/>
      </p:ext>
    </p:extLst>
  </p:cSld>
  <p:clrMapOvr>
    <a:masterClrMapping/>
  </p:clrMapOvr>
  <p:transition spd="slow">
    <p:push dir="u"/>
  </p:transition>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ts. + Kuva 3kpl + Ranskikset">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6" name="Kuvan paikkamerkki 5"/>
          <p:cNvSpPr>
            <a:spLocks noGrp="1"/>
          </p:cNvSpPr>
          <p:nvPr>
            <p:ph type="pic" sz="quarter" idx="12"/>
          </p:nvPr>
        </p:nvSpPr>
        <p:spPr>
          <a:xfrm>
            <a:off x="609600" y="1764000"/>
            <a:ext cx="3355200" cy="1602000"/>
          </a:xfrm>
        </p:spPr>
        <p:txBody>
          <a:bodyPr/>
          <a:lstStyle>
            <a:lvl1pPr marL="0" indent="0">
              <a:buNone/>
              <a:defRPr sz="2100"/>
            </a:lvl1pPr>
          </a:lstStyle>
          <a:p>
            <a:r>
              <a:rPr lang="fi-FI" dirty="0"/>
              <a:t>Lisää kuva napsauttamalla kuvaketta</a:t>
            </a:r>
          </a:p>
        </p:txBody>
      </p:sp>
      <p:sp>
        <p:nvSpPr>
          <p:cNvPr id="4" name="Sisällön paikkamerkki 3"/>
          <p:cNvSpPr>
            <a:spLocks noGrp="1"/>
          </p:cNvSpPr>
          <p:nvPr>
            <p:ph sz="half" idx="2"/>
          </p:nvPr>
        </p:nvSpPr>
        <p:spPr>
          <a:xfrm>
            <a:off x="609600" y="3506400"/>
            <a:ext cx="3355200" cy="608400"/>
          </a:xfrm>
        </p:spPr>
        <p:txBody>
          <a:bodyPr/>
          <a:lstStyle>
            <a:lvl1pPr marL="0" indent="0">
              <a:buNone/>
              <a:defRPr sz="1500"/>
            </a:lvl1pPr>
            <a:lvl2pPr marL="230400" indent="0">
              <a:buNone/>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p:txBody>
      </p:sp>
      <p:sp>
        <p:nvSpPr>
          <p:cNvPr id="11" name="Kuvan paikkamerkki 6"/>
          <p:cNvSpPr>
            <a:spLocks noGrp="1"/>
          </p:cNvSpPr>
          <p:nvPr>
            <p:ph type="pic" sz="quarter" idx="14"/>
          </p:nvPr>
        </p:nvSpPr>
        <p:spPr>
          <a:xfrm>
            <a:off x="4267200" y="1764000"/>
            <a:ext cx="3355200" cy="1602000"/>
          </a:xfrm>
        </p:spPr>
        <p:txBody>
          <a:bodyPr/>
          <a:lstStyle>
            <a:lvl1pPr marL="0" indent="0">
              <a:buNone/>
              <a:defRPr sz="2100"/>
            </a:lvl1pPr>
          </a:lstStyle>
          <a:p>
            <a:r>
              <a:rPr lang="fi-FI" dirty="0"/>
              <a:t>Lisää kuva napsauttamalla kuvaketta</a:t>
            </a:r>
          </a:p>
        </p:txBody>
      </p:sp>
      <p:sp>
        <p:nvSpPr>
          <p:cNvPr id="14" name="Sisällön paikkamerkki 4"/>
          <p:cNvSpPr>
            <a:spLocks noGrp="1"/>
          </p:cNvSpPr>
          <p:nvPr>
            <p:ph sz="half" idx="21"/>
          </p:nvPr>
        </p:nvSpPr>
        <p:spPr>
          <a:xfrm>
            <a:off x="4267200" y="3506400"/>
            <a:ext cx="3355200" cy="608400"/>
          </a:xfrm>
        </p:spPr>
        <p:txBody>
          <a:bodyPr/>
          <a:lstStyle>
            <a:lvl1pPr marL="0" indent="0">
              <a:buNone/>
              <a:defRPr sz="1500"/>
            </a:lvl1pPr>
            <a:lvl2pPr marL="230400" indent="0">
              <a:buNone/>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p:txBody>
      </p:sp>
      <p:sp>
        <p:nvSpPr>
          <p:cNvPr id="12" name="Kuvan paikkamerkki 7"/>
          <p:cNvSpPr>
            <a:spLocks noGrp="1"/>
          </p:cNvSpPr>
          <p:nvPr>
            <p:ph type="pic" sz="quarter" idx="15"/>
          </p:nvPr>
        </p:nvSpPr>
        <p:spPr>
          <a:xfrm>
            <a:off x="7924800" y="1764000"/>
            <a:ext cx="3355200" cy="1602000"/>
          </a:xfrm>
        </p:spPr>
        <p:txBody>
          <a:bodyPr/>
          <a:lstStyle>
            <a:lvl1pPr marL="0" indent="0">
              <a:buNone/>
              <a:defRPr sz="2100"/>
            </a:lvl1pPr>
          </a:lstStyle>
          <a:p>
            <a:r>
              <a:rPr lang="fi-FI" dirty="0"/>
              <a:t>Lisää kuva napsauttamalla kuvaketta</a:t>
            </a:r>
          </a:p>
        </p:txBody>
      </p:sp>
      <p:sp>
        <p:nvSpPr>
          <p:cNvPr id="16" name="Sisällön paikkamerkki 5"/>
          <p:cNvSpPr>
            <a:spLocks noGrp="1"/>
          </p:cNvSpPr>
          <p:nvPr>
            <p:ph sz="half" idx="23"/>
          </p:nvPr>
        </p:nvSpPr>
        <p:spPr>
          <a:xfrm>
            <a:off x="7924800" y="3506400"/>
            <a:ext cx="3355200" cy="608400"/>
          </a:xfrm>
        </p:spPr>
        <p:txBody>
          <a:bodyPr/>
          <a:lstStyle>
            <a:lvl1pPr marL="0" indent="0">
              <a:buNone/>
              <a:defRPr sz="1500"/>
            </a:lvl1pPr>
            <a:lvl2pPr marL="230400" indent="0">
              <a:buNone/>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p:txBody>
      </p:sp>
      <p:sp>
        <p:nvSpPr>
          <p:cNvPr id="5" name="Päivämäärän paikkamerkki 4"/>
          <p:cNvSpPr>
            <a:spLocks noGrp="1"/>
          </p:cNvSpPr>
          <p:nvPr>
            <p:ph type="dt" sz="half" idx="24"/>
          </p:nvPr>
        </p:nvSpPr>
        <p:spPr/>
        <p:txBody>
          <a:bodyPr/>
          <a:lstStyle/>
          <a:p>
            <a:fld id="{B0B8817A-9C08-4EA3-B3CE-2982CD89E245}" type="datetime1">
              <a:rPr lang="fi-FI" smtClean="0"/>
              <a:t>17.11.2020</a:t>
            </a:fld>
            <a:endParaRPr lang="fi-FI" dirty="0"/>
          </a:p>
        </p:txBody>
      </p:sp>
      <p:sp>
        <p:nvSpPr>
          <p:cNvPr id="7" name="Alatunnisteen paikkamerkki 6"/>
          <p:cNvSpPr>
            <a:spLocks noGrp="1"/>
          </p:cNvSpPr>
          <p:nvPr>
            <p:ph type="ftr" sz="quarter" idx="25"/>
          </p:nvPr>
        </p:nvSpPr>
        <p:spPr/>
        <p:txBody>
          <a:bodyPr/>
          <a:lstStyle/>
          <a:p>
            <a:r>
              <a:rPr lang="fi-FI" dirty="0"/>
              <a:t>[Esittäjän nimi]</a:t>
            </a:r>
          </a:p>
        </p:txBody>
      </p:sp>
      <p:sp>
        <p:nvSpPr>
          <p:cNvPr id="10" name="Dian numeron paikkamerkki 9"/>
          <p:cNvSpPr>
            <a:spLocks noGrp="1"/>
          </p:cNvSpPr>
          <p:nvPr>
            <p:ph type="sldNum" sz="quarter" idx="26"/>
          </p:nvPr>
        </p:nvSpPr>
        <p:spPr/>
        <p:txBody>
          <a:bodyPr/>
          <a:lstStyle/>
          <a:p>
            <a:fld id="{EB59C1E5-9392-4F9A-9014-AC739622B32D}" type="slidenum">
              <a:rPr lang="fi-FI" smtClean="0"/>
              <a:t>‹#›</a:t>
            </a:fld>
            <a:endParaRPr lang="fi-FI" dirty="0"/>
          </a:p>
        </p:txBody>
      </p:sp>
      <p:sp>
        <p:nvSpPr>
          <p:cNvPr id="17" name="Sisällön paikkamerkki 2"/>
          <p:cNvSpPr>
            <a:spLocks noGrp="1"/>
          </p:cNvSpPr>
          <p:nvPr>
            <p:ph idx="1"/>
          </p:nvPr>
        </p:nvSpPr>
        <p:spPr>
          <a:xfrm>
            <a:off x="609600" y="4266000"/>
            <a:ext cx="3355200" cy="183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8" name="Sisällön paikkamerkki 2"/>
          <p:cNvSpPr>
            <a:spLocks noGrp="1"/>
          </p:cNvSpPr>
          <p:nvPr>
            <p:ph idx="27"/>
          </p:nvPr>
        </p:nvSpPr>
        <p:spPr>
          <a:xfrm>
            <a:off x="4267200" y="4266000"/>
            <a:ext cx="3355200" cy="183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9" name="Sisällön paikkamerkki 2"/>
          <p:cNvSpPr>
            <a:spLocks noGrp="1"/>
          </p:cNvSpPr>
          <p:nvPr>
            <p:ph idx="28"/>
          </p:nvPr>
        </p:nvSpPr>
        <p:spPr>
          <a:xfrm>
            <a:off x="7924800" y="4266000"/>
            <a:ext cx="3355200" cy="183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4144726457"/>
      </p:ext>
    </p:extLst>
  </p:cSld>
  <p:clrMapOvr>
    <a:masterClrMapping/>
  </p:clrMapOvr>
  <p:transition spd="slow">
    <p:push dir="u"/>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gradFill>
          <a:gsLst>
            <a:gs pos="41000">
              <a:srgbClr val="3BA400"/>
            </a:gs>
            <a:gs pos="0">
              <a:srgbClr val="338E00"/>
            </a:gs>
            <a:gs pos="100000">
              <a:srgbClr val="78C500"/>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811200" y="1522800"/>
            <a:ext cx="9043200" cy="1458000"/>
          </a:xfrm>
        </p:spPr>
        <p:txBody>
          <a:bodyPr anchor="b">
            <a:noAutofit/>
          </a:bodyPr>
          <a:lstStyle>
            <a:lvl1pPr>
              <a:defRPr sz="3400">
                <a:solidFill>
                  <a:schemeClr val="bg1"/>
                </a:solidFill>
                <a:latin typeface="+mj-lt"/>
              </a:defRPr>
            </a:lvl1pPr>
          </a:lstStyle>
          <a:p>
            <a:r>
              <a:rPr lang="fi-FI"/>
              <a:t>Muokkaa ots. perustyyl. napsautt.</a:t>
            </a:r>
            <a:endParaRPr lang="fi-FI" dirty="0"/>
          </a:p>
        </p:txBody>
      </p:sp>
      <p:sp>
        <p:nvSpPr>
          <p:cNvPr id="3" name="Alaotsikko 2"/>
          <p:cNvSpPr>
            <a:spLocks noGrp="1"/>
          </p:cNvSpPr>
          <p:nvPr>
            <p:ph type="subTitle" idx="1"/>
          </p:nvPr>
        </p:nvSpPr>
        <p:spPr>
          <a:xfrm>
            <a:off x="811200" y="3186000"/>
            <a:ext cx="6504000" cy="115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8" name="Picture 7">
            <a:extLst>
              <a:ext uri="{FF2B5EF4-FFF2-40B4-BE49-F238E27FC236}">
                <a16:creationId xmlns:a16="http://schemas.microsoft.com/office/drawing/2014/main" id="{9829242A-6F56-4FC5-A732-7AFB3FCC3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0" y="4131335"/>
            <a:ext cx="12254669" cy="2726664"/>
          </a:xfrm>
          <a:prstGeom prst="rect">
            <a:avLst/>
          </a:prstGeom>
        </p:spPr>
      </p:pic>
      <p:pic>
        <p:nvPicPr>
          <p:cNvPr id="9" name="Picture 10">
            <a:extLst>
              <a:ext uri="{FF2B5EF4-FFF2-40B4-BE49-F238E27FC236}">
                <a16:creationId xmlns:a16="http://schemas.microsoft.com/office/drawing/2014/main" id="{A38124C6-54E3-4CDE-A270-1DFDF8685A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655840" y="600701"/>
            <a:ext cx="2880320" cy="456734"/>
          </a:xfrm>
          <a:prstGeom prst="rect">
            <a:avLst/>
          </a:prstGeom>
        </p:spPr>
      </p:pic>
    </p:spTree>
    <p:extLst>
      <p:ext uri="{BB962C8B-B14F-4D97-AF65-F5344CB8AC3E}">
        <p14:creationId xmlns:p14="http://schemas.microsoft.com/office/powerpoint/2010/main" val="3266479912"/>
      </p:ext>
    </p:extLst>
  </p:cSld>
  <p:clrMapOvr>
    <a:overrideClrMapping bg1="lt1" tx1="dk1" bg2="lt2" tx2="dk2" accent1="accent1" accent2="accent2" accent3="accent3" accent4="accent4" accent5="accent5" accent6="accent6" hlink="hlink" folHlink="folHlink"/>
  </p:clrMapOvr>
  <p:transition spd="slow">
    <p:push dir="u"/>
  </p:transition>
  <p:hf hdr="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
        <p:nvSpPr>
          <p:cNvPr id="7" name="Alatunnisteen paikkamerkki 6"/>
          <p:cNvSpPr>
            <a:spLocks noGrp="1"/>
          </p:cNvSpPr>
          <p:nvPr>
            <p:ph type="ftr" sz="quarter" idx="10"/>
          </p:nvPr>
        </p:nvSpPr>
        <p:spPr/>
        <p:txBody>
          <a:bodyPr/>
          <a:lstStyle/>
          <a:p>
            <a:r>
              <a:rPr lang="fi-FI" dirty="0"/>
              <a:t>[Esittäjän nimi]</a:t>
            </a:r>
          </a:p>
        </p:txBody>
      </p:sp>
      <p:sp>
        <p:nvSpPr>
          <p:cNvPr id="8" name="Dian numeron paikkamerkki 7"/>
          <p:cNvSpPr>
            <a:spLocks noGrp="1"/>
          </p:cNvSpPr>
          <p:nvPr>
            <p:ph type="sldNum" sz="quarter" idx="11"/>
          </p:nvPr>
        </p:nvSpPr>
        <p:spPr/>
        <p:txBody>
          <a:bodyPr/>
          <a:lstStyle/>
          <a:p>
            <a:fld id="{EB59C1E5-9392-4F9A-9014-AC739622B32D}" type="slidenum">
              <a:rPr lang="fi-FI" smtClean="0"/>
              <a:t>‹#›</a:t>
            </a:fld>
            <a:endParaRPr lang="fi-FI" dirty="0"/>
          </a:p>
        </p:txBody>
      </p:sp>
      <p:sp>
        <p:nvSpPr>
          <p:cNvPr id="3" name="Päivämäärän paikkamerkki 2"/>
          <p:cNvSpPr>
            <a:spLocks noGrp="1"/>
          </p:cNvSpPr>
          <p:nvPr>
            <p:ph type="dt" sz="half" idx="14"/>
          </p:nvPr>
        </p:nvSpPr>
        <p:spPr/>
        <p:txBody>
          <a:bodyPr/>
          <a:lstStyle/>
          <a:p>
            <a:fld id="{797A1493-7517-4F9A-AB23-FD9AE851C151}" type="datetime1">
              <a:rPr lang="fi-FI" smtClean="0"/>
              <a:t>17.11.2020</a:t>
            </a:fld>
            <a:endParaRPr lang="fi-FI" dirty="0"/>
          </a:p>
        </p:txBody>
      </p:sp>
    </p:spTree>
    <p:extLst>
      <p:ext uri="{BB962C8B-B14F-4D97-AF65-F5344CB8AC3E}">
        <p14:creationId xmlns:p14="http://schemas.microsoft.com/office/powerpoint/2010/main" val="3031190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Kiitos">
    <p:bg>
      <p:bgRef idx="1001">
        <a:schemeClr val="bg1"/>
      </p:bgRef>
    </p:bg>
    <p:spTree>
      <p:nvGrpSpPr>
        <p:cNvPr id="1" name=""/>
        <p:cNvGrpSpPr/>
        <p:nvPr/>
      </p:nvGrpSpPr>
      <p:grpSpPr>
        <a:xfrm>
          <a:off x="0" y="0"/>
          <a:ext cx="0" cy="0"/>
          <a:chOff x="0" y="0"/>
          <a:chExt cx="0" cy="0"/>
        </a:xfrm>
      </p:grpSpPr>
      <p:pic>
        <p:nvPicPr>
          <p:cNvPr id="6" name="Picture 7" descr="2017_Sitowise_logo_D_RGB.png">
            <a:extLst>
              <a:ext uri="{FF2B5EF4-FFF2-40B4-BE49-F238E27FC236}">
                <a16:creationId xmlns:a16="http://schemas.microsoft.com/office/drawing/2014/main" id="{DCA6699B-EED8-4B8A-997D-333E489B5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655840" y="600700"/>
            <a:ext cx="2880320" cy="456736"/>
          </a:xfrm>
          <a:prstGeom prst="rect">
            <a:avLst/>
          </a:prstGeom>
        </p:spPr>
      </p:pic>
      <p:pic>
        <p:nvPicPr>
          <p:cNvPr id="7" name="Picture 9">
            <a:extLst>
              <a:ext uri="{FF2B5EF4-FFF2-40B4-BE49-F238E27FC236}">
                <a16:creationId xmlns:a16="http://schemas.microsoft.com/office/drawing/2014/main" id="{0C770D7A-21BD-4227-8FB1-9B012CF8A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5280"/>
            <a:ext cx="12192000" cy="2712720"/>
          </a:xfrm>
          <a:prstGeom prst="rect">
            <a:avLst/>
          </a:prstGeom>
        </p:spPr>
      </p:pic>
      <p:sp>
        <p:nvSpPr>
          <p:cNvPr id="2" name="Otsikko 1"/>
          <p:cNvSpPr>
            <a:spLocks noGrp="1"/>
          </p:cNvSpPr>
          <p:nvPr>
            <p:ph type="ctrTitle" hasCustomPrompt="1"/>
          </p:nvPr>
        </p:nvSpPr>
        <p:spPr>
          <a:xfrm>
            <a:off x="811200" y="1368000"/>
            <a:ext cx="9043200" cy="1612800"/>
          </a:xfrm>
        </p:spPr>
        <p:txBody>
          <a:bodyPr anchor="b">
            <a:noAutofit/>
          </a:bodyPr>
          <a:lstStyle>
            <a:lvl1pPr>
              <a:defRPr sz="5600">
                <a:solidFill>
                  <a:schemeClr val="tx1"/>
                </a:solidFill>
                <a:latin typeface="+mj-lt"/>
              </a:defRPr>
            </a:lvl1pPr>
          </a:lstStyle>
          <a:p>
            <a:r>
              <a:rPr lang="fi-FI" dirty="0"/>
              <a:t>Kiitos!</a:t>
            </a:r>
          </a:p>
        </p:txBody>
      </p:sp>
      <p:sp>
        <p:nvSpPr>
          <p:cNvPr id="3" name="Alaotsikko 2"/>
          <p:cNvSpPr>
            <a:spLocks noGrp="1"/>
          </p:cNvSpPr>
          <p:nvPr>
            <p:ph type="subTitle" idx="1"/>
          </p:nvPr>
        </p:nvSpPr>
        <p:spPr>
          <a:xfrm>
            <a:off x="811200" y="3182400"/>
            <a:ext cx="6504000" cy="16344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1544938306"/>
      </p:ext>
    </p:extLst>
  </p:cSld>
  <p:clrMapOvr>
    <a:overrideClrMapping bg1="lt1" tx1="dk1" bg2="lt2" tx2="dk2" accent1="accent1" accent2="accent2" accent3="accent3" accent4="accent4" accent5="accent5" accent6="accent6" hlink="hlink" folHlink="folHlink"/>
  </p:clrMapOvr>
  <p:transition spd="slow">
    <p:push dir="u"/>
  </p:transition>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Kiitos 2">
    <p:bg>
      <p:bgPr>
        <a:gradFill>
          <a:gsLst>
            <a:gs pos="41000">
              <a:srgbClr val="3BA400"/>
            </a:gs>
            <a:gs pos="0">
              <a:srgbClr val="338E00"/>
            </a:gs>
            <a:gs pos="100000">
              <a:srgbClr val="78C500"/>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11200" y="1368000"/>
            <a:ext cx="9043200" cy="1612800"/>
          </a:xfrm>
        </p:spPr>
        <p:txBody>
          <a:bodyPr anchor="b">
            <a:noAutofit/>
          </a:bodyPr>
          <a:lstStyle>
            <a:lvl1pPr>
              <a:defRPr sz="5600">
                <a:solidFill>
                  <a:schemeClr val="bg1"/>
                </a:solidFill>
                <a:latin typeface="+mj-lt"/>
              </a:defRPr>
            </a:lvl1pPr>
          </a:lstStyle>
          <a:p>
            <a:r>
              <a:rPr lang="fi-FI" dirty="0"/>
              <a:t>Kiitos!</a:t>
            </a:r>
          </a:p>
        </p:txBody>
      </p:sp>
      <p:sp>
        <p:nvSpPr>
          <p:cNvPr id="3" name="Alaotsikko 2"/>
          <p:cNvSpPr>
            <a:spLocks noGrp="1"/>
          </p:cNvSpPr>
          <p:nvPr>
            <p:ph type="subTitle" idx="1"/>
          </p:nvPr>
        </p:nvSpPr>
        <p:spPr>
          <a:xfrm>
            <a:off x="811200" y="3182400"/>
            <a:ext cx="6504000" cy="1634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8" name="Picture 7">
            <a:extLst>
              <a:ext uri="{FF2B5EF4-FFF2-40B4-BE49-F238E27FC236}">
                <a16:creationId xmlns:a16="http://schemas.microsoft.com/office/drawing/2014/main" id="{09623EB7-94B6-4D7B-A05E-08CC7FC81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0" y="4131335"/>
            <a:ext cx="12254669" cy="2726664"/>
          </a:xfrm>
          <a:prstGeom prst="rect">
            <a:avLst/>
          </a:prstGeom>
        </p:spPr>
      </p:pic>
      <p:pic>
        <p:nvPicPr>
          <p:cNvPr id="9" name="Picture 6">
            <a:extLst>
              <a:ext uri="{FF2B5EF4-FFF2-40B4-BE49-F238E27FC236}">
                <a16:creationId xmlns:a16="http://schemas.microsoft.com/office/drawing/2014/main" id="{51DDA44B-439E-4ED5-B34A-06A42326F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655840" y="600701"/>
            <a:ext cx="2880320" cy="456734"/>
          </a:xfrm>
          <a:prstGeom prst="rect">
            <a:avLst/>
          </a:prstGeom>
        </p:spPr>
      </p:pic>
    </p:spTree>
    <p:extLst>
      <p:ext uri="{BB962C8B-B14F-4D97-AF65-F5344CB8AC3E}">
        <p14:creationId xmlns:p14="http://schemas.microsoft.com/office/powerpoint/2010/main" val="1667569005"/>
      </p:ext>
    </p:extLst>
  </p:cSld>
  <p:clrMapOvr>
    <a:overrideClrMapping bg1="lt1" tx1="dk1" bg2="lt2" tx2="dk2" accent1="accent1" accent2="accent2" accent3="accent3" accent4="accent4" accent5="accent5" accent6="accent6" hlink="hlink" folHlink="folHlink"/>
  </p:clrMapOvr>
  <p:transition spd="slow">
    <p:push dir="u"/>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3">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B62B889B-83F2-408A-9219-31305BBDC99F}"/>
              </a:ext>
            </a:extLst>
          </p:cNvPr>
          <p:cNvPicPr>
            <a:picLocks noChangeAspect="1"/>
          </p:cNvPicPr>
          <p:nvPr/>
        </p:nvPicPr>
        <p:blipFill>
          <a:blip r:embed="rId2"/>
          <a:stretch>
            <a:fillRect/>
          </a:stretch>
        </p:blipFill>
        <p:spPr bwMode="hidden">
          <a:xfrm>
            <a:off x="0" y="7220"/>
            <a:ext cx="12839479" cy="6850779"/>
          </a:xfrm>
          <a:prstGeom prst="rect">
            <a:avLst/>
          </a:prstGeom>
        </p:spPr>
      </p:pic>
      <p:sp>
        <p:nvSpPr>
          <p:cNvPr id="2" name="Otsikko 1"/>
          <p:cNvSpPr>
            <a:spLocks noGrp="1"/>
          </p:cNvSpPr>
          <p:nvPr>
            <p:ph type="ctrTitle"/>
          </p:nvPr>
        </p:nvSpPr>
        <p:spPr>
          <a:xfrm>
            <a:off x="811200" y="1522800"/>
            <a:ext cx="9043200" cy="1458000"/>
          </a:xfrm>
        </p:spPr>
        <p:txBody>
          <a:bodyPr anchor="b">
            <a:noAutofit/>
          </a:bodyPr>
          <a:lstStyle>
            <a:lvl1pPr>
              <a:defRPr sz="3400">
                <a:solidFill>
                  <a:schemeClr val="bg1"/>
                </a:solidFill>
                <a:latin typeface="+mj-lt"/>
              </a:defRPr>
            </a:lvl1pPr>
          </a:lstStyle>
          <a:p>
            <a:r>
              <a:rPr lang="fi-FI"/>
              <a:t>Muokkaa ots. perustyyl. napsautt.</a:t>
            </a:r>
            <a:endParaRPr lang="fi-FI" dirty="0"/>
          </a:p>
        </p:txBody>
      </p:sp>
      <p:sp>
        <p:nvSpPr>
          <p:cNvPr id="3" name="Alaotsikko 2"/>
          <p:cNvSpPr>
            <a:spLocks noGrp="1"/>
          </p:cNvSpPr>
          <p:nvPr>
            <p:ph type="subTitle" idx="1"/>
          </p:nvPr>
        </p:nvSpPr>
        <p:spPr>
          <a:xfrm>
            <a:off x="811200" y="3186000"/>
            <a:ext cx="6504000" cy="115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655840" y="600701"/>
            <a:ext cx="2880320" cy="456734"/>
          </a:xfrm>
          <a:prstGeom prst="rect">
            <a:avLst/>
          </a:prstGeom>
        </p:spPr>
      </p:pic>
      <p:pic>
        <p:nvPicPr>
          <p:cNvPr id="9" name="Picture 10">
            <a:extLst>
              <a:ext uri="{FF2B5EF4-FFF2-40B4-BE49-F238E27FC236}">
                <a16:creationId xmlns:a16="http://schemas.microsoft.com/office/drawing/2014/main" id="{981D2C00-30A0-436B-9908-78C15D624C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black">
          <a:xfrm>
            <a:off x="8014" y="4004781"/>
            <a:ext cx="12823451" cy="2853218"/>
          </a:xfrm>
          <a:prstGeom prst="rect">
            <a:avLst/>
          </a:prstGeom>
        </p:spPr>
      </p:pic>
    </p:spTree>
    <p:extLst>
      <p:ext uri="{BB962C8B-B14F-4D97-AF65-F5344CB8AC3E}">
        <p14:creationId xmlns:p14="http://schemas.microsoft.com/office/powerpoint/2010/main" val="3500777808"/>
      </p:ext>
    </p:extLst>
  </p:cSld>
  <p:clrMapOvr>
    <a:overrideClrMapping bg1="lt1" tx1="dk1" bg2="lt2" tx2="dk2" accent1="accent1" accent2="accent2" accent3="accent3" accent4="accent4" accent5="accent5" accent6="accent6" hlink="hlink" folHlink="folHlink"/>
  </p:clrMapOvr>
  <p:transition spd="slow">
    <p:push dir="u"/>
  </p:transition>
  <p:hf hd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272CAAA5-6F95-4CC2-8F60-75D8A5948B70}"/>
              </a:ext>
            </a:extLst>
          </p:cNvPr>
          <p:cNvPicPr>
            <a:picLocks noChangeAspect="1"/>
          </p:cNvPicPr>
          <p:nvPr/>
        </p:nvPicPr>
        <p:blipFill>
          <a:blip r:embed="rId2"/>
          <a:stretch>
            <a:fillRect/>
          </a:stretch>
        </p:blipFill>
        <p:spPr bwMode="hidden">
          <a:xfrm>
            <a:off x="0" y="0"/>
            <a:ext cx="12192000" cy="6858000"/>
          </a:xfrm>
          <a:prstGeom prst="rect">
            <a:avLst/>
          </a:prstGeom>
        </p:spPr>
      </p:pic>
      <p:pic>
        <p:nvPicPr>
          <p:cNvPr id="6" name="Picture 11">
            <a:extLst>
              <a:ext uri="{FF2B5EF4-FFF2-40B4-BE49-F238E27FC236}">
                <a16:creationId xmlns:a16="http://schemas.microsoft.com/office/drawing/2014/main" id="{B43BCECA-5498-4CF8-B7EA-20109DC34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5280"/>
            <a:ext cx="12192000" cy="2712720"/>
          </a:xfrm>
          <a:prstGeom prst="rect">
            <a:avLst/>
          </a:prstGeom>
        </p:spPr>
      </p:pic>
      <p:sp>
        <p:nvSpPr>
          <p:cNvPr id="2" name="Otsikko 1"/>
          <p:cNvSpPr>
            <a:spLocks noGrp="1"/>
          </p:cNvSpPr>
          <p:nvPr>
            <p:ph type="ctrTitle"/>
          </p:nvPr>
        </p:nvSpPr>
        <p:spPr>
          <a:xfrm>
            <a:off x="811200" y="1350000"/>
            <a:ext cx="9043200" cy="1515600"/>
          </a:xfrm>
        </p:spPr>
        <p:txBody>
          <a:bodyPr anchor="b">
            <a:noAutofit/>
          </a:bodyPr>
          <a:lstStyle>
            <a:lvl1pPr>
              <a:defRPr sz="3400">
                <a:solidFill>
                  <a:schemeClr val="tx1"/>
                </a:solidFill>
                <a:latin typeface="+mj-lt"/>
              </a:defRPr>
            </a:lvl1pPr>
          </a:lstStyle>
          <a:p>
            <a:r>
              <a:rPr lang="fi-FI"/>
              <a:t>Muokkaa ots. perustyyl. napsautt.</a:t>
            </a:r>
            <a:endParaRPr lang="fi-FI" dirty="0"/>
          </a:p>
        </p:txBody>
      </p:sp>
      <p:sp>
        <p:nvSpPr>
          <p:cNvPr id="3" name="Alaotsikko 2"/>
          <p:cNvSpPr>
            <a:spLocks noGrp="1"/>
          </p:cNvSpPr>
          <p:nvPr>
            <p:ph type="subTitle" idx="1"/>
          </p:nvPr>
        </p:nvSpPr>
        <p:spPr>
          <a:xfrm>
            <a:off x="811200" y="3070800"/>
            <a:ext cx="6504000" cy="25164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8" name="Picture 7" descr="2017_Sitowise_logo_D_RGB.png">
            <a:extLst>
              <a:ext uri="{FF2B5EF4-FFF2-40B4-BE49-F238E27FC236}">
                <a16:creationId xmlns:a16="http://schemas.microsoft.com/office/drawing/2014/main" id="{DEEC98F4-4A79-48FF-807A-F09C3ED42B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5840" y="600700"/>
            <a:ext cx="2880320" cy="456736"/>
          </a:xfrm>
          <a:prstGeom prst="rect">
            <a:avLst/>
          </a:prstGeom>
        </p:spPr>
      </p:pic>
    </p:spTree>
    <p:extLst>
      <p:ext uri="{BB962C8B-B14F-4D97-AF65-F5344CB8AC3E}">
        <p14:creationId xmlns:p14="http://schemas.microsoft.com/office/powerpoint/2010/main" val="663863134"/>
      </p:ext>
    </p:extLst>
  </p:cSld>
  <p:clrMapOvr>
    <a:overrideClrMapping bg1="lt1" tx1="dk1" bg2="lt2" tx2="dk2" accent1="accent1" accent2="accent2" accent3="accent3" accent4="accent4" accent5="accent5" accent6="accent6" hlink="hlink" folHlink="folHlink"/>
  </p:clrMapOvr>
  <p:transition spd="slow">
    <p:push dir="u"/>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liotsikkodia">
    <p:spTree>
      <p:nvGrpSpPr>
        <p:cNvPr id="1" name=""/>
        <p:cNvGrpSpPr/>
        <p:nvPr/>
      </p:nvGrpSpPr>
      <p:grpSpPr>
        <a:xfrm>
          <a:off x="0" y="0"/>
          <a:ext cx="0" cy="0"/>
          <a:chOff x="0" y="0"/>
          <a:chExt cx="0" cy="0"/>
        </a:xfrm>
      </p:grpSpPr>
      <p:sp>
        <p:nvSpPr>
          <p:cNvPr id="2" name="Otsikko 1"/>
          <p:cNvSpPr>
            <a:spLocks noGrp="1"/>
          </p:cNvSpPr>
          <p:nvPr>
            <p:ph type="title"/>
          </p:nvPr>
        </p:nvSpPr>
        <p:spPr>
          <a:xfrm>
            <a:off x="811200" y="658800"/>
            <a:ext cx="9043200" cy="1882800"/>
          </a:xfrm>
        </p:spPr>
        <p:txBody>
          <a:bodyPr anchor="b"/>
          <a:lstStyle>
            <a:lvl1pPr marL="741600" indent="-741600" algn="l">
              <a:lnSpc>
                <a:spcPts val="3200"/>
              </a:lnSpc>
              <a:buFont typeface="+mj-lt"/>
              <a:buAutoNum type="arabicParenR"/>
              <a:defRPr sz="3400" b="0" cap="none" baseline="0"/>
            </a:lvl1pPr>
          </a:lstStyle>
          <a:p>
            <a:r>
              <a:rPr lang="fi-FI"/>
              <a:t>Muokkaa ots. perustyyl. napsautt.</a:t>
            </a:r>
            <a:endParaRPr lang="fi-FI" dirty="0"/>
          </a:p>
        </p:txBody>
      </p:sp>
      <p:sp>
        <p:nvSpPr>
          <p:cNvPr id="3" name="Päivämäärän paikkamerkki 2"/>
          <p:cNvSpPr>
            <a:spLocks noGrp="1"/>
          </p:cNvSpPr>
          <p:nvPr>
            <p:ph type="dt" sz="half" idx="10"/>
          </p:nvPr>
        </p:nvSpPr>
        <p:spPr/>
        <p:txBody>
          <a:bodyPr/>
          <a:lstStyle/>
          <a:p>
            <a:fld id="{B0B8817A-9C08-4EA3-B3CE-2982CD89E245}" type="datetime1">
              <a:rPr lang="fi-FI" smtClean="0"/>
              <a:t>17.11.2020</a:t>
            </a:fld>
            <a:endParaRPr lang="fi-FI" dirty="0"/>
          </a:p>
        </p:txBody>
      </p:sp>
      <p:sp>
        <p:nvSpPr>
          <p:cNvPr id="4" name="Alatunnisteen paikkamerkki 3"/>
          <p:cNvSpPr>
            <a:spLocks noGrp="1"/>
          </p:cNvSpPr>
          <p:nvPr>
            <p:ph type="ftr" sz="quarter" idx="11"/>
          </p:nvPr>
        </p:nvSpPr>
        <p:spPr/>
        <p:txBody>
          <a:bodyPr/>
          <a:lstStyle/>
          <a:p>
            <a:r>
              <a:rPr lang="fi-FI" dirty="0"/>
              <a:t>[Esittäjän nimi]</a:t>
            </a:r>
          </a:p>
        </p:txBody>
      </p:sp>
      <p:sp>
        <p:nvSpPr>
          <p:cNvPr id="5" name="Dian numeron paikkamerkki 4"/>
          <p:cNvSpPr>
            <a:spLocks noGrp="1"/>
          </p:cNvSpPr>
          <p:nvPr>
            <p:ph type="sldNum" sz="quarter" idx="12"/>
          </p:nvPr>
        </p:nvSpPr>
        <p:spPr/>
        <p:txBody>
          <a:bodyPr/>
          <a:lstStyle/>
          <a:p>
            <a:fld id="{EB59C1E5-9392-4F9A-9014-AC739622B32D}" type="slidenum">
              <a:rPr lang="fi-FI" smtClean="0"/>
              <a:t>‹#›</a:t>
            </a:fld>
            <a:endParaRPr lang="fi-FI" dirty="0"/>
          </a:p>
        </p:txBody>
      </p:sp>
    </p:spTree>
    <p:extLst>
      <p:ext uri="{BB962C8B-B14F-4D97-AF65-F5344CB8AC3E}">
        <p14:creationId xmlns:p14="http://schemas.microsoft.com/office/powerpoint/2010/main" val="1836984776"/>
      </p:ext>
    </p:extLst>
  </p:cSld>
  <p:clrMapOvr>
    <a:masterClrMapping/>
  </p:clrMapOvr>
  <p:transition spd="slow">
    <p:push dir="u"/>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 Bullet Points">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B0B8817A-9C08-4EA3-B3CE-2982CD89E245}" type="datetime1">
              <a:rPr lang="fi-FI" smtClean="0"/>
              <a:t>17.11.2020</a:t>
            </a:fld>
            <a:endParaRPr lang="fi-FI" dirty="0"/>
          </a:p>
        </p:txBody>
      </p:sp>
      <p:sp>
        <p:nvSpPr>
          <p:cNvPr id="7" name="Alatunnisteen paikkamerkki 6"/>
          <p:cNvSpPr>
            <a:spLocks noGrp="1"/>
          </p:cNvSpPr>
          <p:nvPr>
            <p:ph type="ftr" sz="quarter" idx="11"/>
          </p:nvPr>
        </p:nvSpPr>
        <p:spPr/>
        <p:txBody>
          <a:bodyPr/>
          <a:lstStyle/>
          <a:p>
            <a:r>
              <a:rPr lang="fi-FI" dirty="0"/>
              <a:t>[Esittäjän nimi]</a:t>
            </a:r>
          </a:p>
        </p:txBody>
      </p:sp>
      <p:sp>
        <p:nvSpPr>
          <p:cNvPr id="8" name="Dian numeron paikkamerkki 7"/>
          <p:cNvSpPr>
            <a:spLocks noGrp="1"/>
          </p:cNvSpPr>
          <p:nvPr>
            <p:ph type="sldNum" sz="quarter" idx="12"/>
          </p:nvPr>
        </p:nvSpPr>
        <p:spPr/>
        <p:txBody>
          <a:bodyPr/>
          <a:lstStyle/>
          <a:p>
            <a:fld id="{EB59C1E5-9392-4F9A-9014-AC739622B32D}" type="slidenum">
              <a:rPr lang="fi-FI" smtClean="0"/>
              <a:t>‹#›</a:t>
            </a:fld>
            <a:endParaRPr lang="fi-FI" dirty="0"/>
          </a:p>
        </p:txBody>
      </p:sp>
    </p:spTree>
    <p:extLst>
      <p:ext uri="{BB962C8B-B14F-4D97-AF65-F5344CB8AC3E}">
        <p14:creationId xmlns:p14="http://schemas.microsoft.com/office/powerpoint/2010/main" val="430229469"/>
      </p:ext>
    </p:extLst>
  </p:cSld>
  <p:clrMapOvr>
    <a:masterClrMapping/>
  </p:clrMapOvr>
  <p:transition spd="slow">
    <p:push dir="u"/>
  </p:transition>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 Teksti (ei bullets)3">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Sisällön paikkamerkki 2"/>
          <p:cNvSpPr>
            <a:spLocks noGrp="1"/>
          </p:cNvSpPr>
          <p:nvPr>
            <p:ph idx="1"/>
          </p:nvPr>
        </p:nvSpPr>
        <p:spPr/>
        <p:txBody>
          <a:bodyPr/>
          <a:lstStyle>
            <a:lvl1pPr marL="0" indent="0">
              <a:buFontTx/>
              <a:buNone/>
              <a:defRPr/>
            </a:lvl1pPr>
            <a:lvl2pPr marL="230400" indent="0">
              <a:buFontTx/>
              <a:buNone/>
              <a:defRPr/>
            </a:lvl2pPr>
            <a:lvl3pPr marL="462600" indent="0">
              <a:buFontTx/>
              <a:buNone/>
              <a:defRPr/>
            </a:lvl3pPr>
            <a:lvl4pPr marL="693000" indent="0">
              <a:buFontTx/>
              <a:buNone/>
              <a:defRPr/>
            </a:lvl4pPr>
            <a:lvl5pPr marL="923400" indent="0">
              <a:buFontTx/>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B0B8817A-9C08-4EA3-B3CE-2982CD89E245}" type="datetime1">
              <a:rPr lang="fi-FI" smtClean="0"/>
              <a:t>17.11.2020</a:t>
            </a:fld>
            <a:endParaRPr lang="fi-FI" dirty="0"/>
          </a:p>
        </p:txBody>
      </p:sp>
      <p:sp>
        <p:nvSpPr>
          <p:cNvPr id="7" name="Alatunnisteen paikkamerkki 6"/>
          <p:cNvSpPr>
            <a:spLocks noGrp="1"/>
          </p:cNvSpPr>
          <p:nvPr>
            <p:ph type="ftr" sz="quarter" idx="11"/>
          </p:nvPr>
        </p:nvSpPr>
        <p:spPr/>
        <p:txBody>
          <a:bodyPr/>
          <a:lstStyle/>
          <a:p>
            <a:r>
              <a:rPr lang="fi-FI" dirty="0"/>
              <a:t>[Esittäjän nimi]</a:t>
            </a:r>
          </a:p>
        </p:txBody>
      </p:sp>
      <p:sp>
        <p:nvSpPr>
          <p:cNvPr id="8" name="Dian numeron paikkamerkki 7"/>
          <p:cNvSpPr>
            <a:spLocks noGrp="1"/>
          </p:cNvSpPr>
          <p:nvPr>
            <p:ph type="sldNum" sz="quarter" idx="12"/>
          </p:nvPr>
        </p:nvSpPr>
        <p:spPr/>
        <p:txBody>
          <a:bodyPr/>
          <a:lstStyle/>
          <a:p>
            <a:fld id="{EB59C1E5-9392-4F9A-9014-AC739622B32D}" type="slidenum">
              <a:rPr lang="fi-FI" smtClean="0"/>
              <a:t>‹#›</a:t>
            </a:fld>
            <a:endParaRPr lang="fi-FI" dirty="0"/>
          </a:p>
        </p:txBody>
      </p:sp>
    </p:spTree>
    <p:extLst>
      <p:ext uri="{BB962C8B-B14F-4D97-AF65-F5344CB8AC3E}">
        <p14:creationId xmlns:p14="http://schemas.microsoft.com/office/powerpoint/2010/main" val="496743473"/>
      </p:ext>
    </p:extLst>
  </p:cSld>
  <p:clrMapOvr>
    <a:masterClrMapping/>
  </p:clrMapOvr>
  <p:transition spd="slow">
    <p:push dir="u"/>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Otsikko + Kaksi tekstikappaletta (ei bullets)">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609600" y="1677600"/>
            <a:ext cx="5385600" cy="4449600"/>
          </a:xfrm>
        </p:spPr>
        <p:txBody>
          <a:bodyPr/>
          <a:lstStyle>
            <a:lvl1pPr marL="0" indent="0">
              <a:buFontTx/>
              <a:buNone/>
              <a:defRPr sz="1800"/>
            </a:lvl1pPr>
            <a:lvl2pPr marL="0" indent="0">
              <a:lnSpc>
                <a:spcPts val="1800"/>
              </a:lnSpc>
              <a:buFontTx/>
              <a:buNone/>
              <a:defRPr sz="1600"/>
            </a:lvl2pPr>
            <a:lvl3pPr marL="0" indent="0">
              <a:lnSpc>
                <a:spcPts val="1800"/>
              </a:lnSpc>
              <a:buFontTx/>
              <a:buNone/>
              <a:defRPr sz="1600"/>
            </a:lvl3pPr>
            <a:lvl4pPr marL="0" indent="0">
              <a:lnSpc>
                <a:spcPts val="1800"/>
              </a:lnSpc>
              <a:buFontTx/>
              <a:buNone/>
              <a:defRPr sz="1600"/>
            </a:lvl4pPr>
            <a:lvl5pPr marL="0" indent="0">
              <a:lnSpc>
                <a:spcPts val="1800"/>
              </a:lnSpc>
              <a:buFontTx/>
              <a:buNone/>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297600" y="1677600"/>
            <a:ext cx="5284800" cy="4449600"/>
          </a:xfrm>
        </p:spPr>
        <p:txBody>
          <a:bodyPr/>
          <a:lstStyle>
            <a:lvl1pPr marL="0" indent="0">
              <a:buFontTx/>
              <a:buNone/>
              <a:defRPr sz="1800"/>
            </a:lvl1pPr>
            <a:lvl2pPr marL="0" indent="0">
              <a:lnSpc>
                <a:spcPts val="1800"/>
              </a:lnSpc>
              <a:buFontTx/>
              <a:buNone/>
              <a:defRPr sz="1600"/>
            </a:lvl2pPr>
            <a:lvl3pPr marL="0" indent="0">
              <a:lnSpc>
                <a:spcPts val="1800"/>
              </a:lnSpc>
              <a:buFontTx/>
              <a:buNone/>
              <a:defRPr sz="1600"/>
            </a:lvl3pPr>
            <a:lvl4pPr marL="0" indent="0">
              <a:lnSpc>
                <a:spcPts val="1800"/>
              </a:lnSpc>
              <a:buFontTx/>
              <a:buNone/>
              <a:defRPr sz="1600"/>
            </a:lvl4pPr>
            <a:lvl5pPr marL="0" indent="0">
              <a:lnSpc>
                <a:spcPts val="1800"/>
              </a:lnSpc>
              <a:buFontTx/>
              <a:buNone/>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Alatunnisteen paikkamerkki 7"/>
          <p:cNvSpPr>
            <a:spLocks noGrp="1"/>
          </p:cNvSpPr>
          <p:nvPr>
            <p:ph type="ftr" sz="quarter" idx="10"/>
          </p:nvPr>
        </p:nvSpPr>
        <p:spPr/>
        <p:txBody>
          <a:bodyPr/>
          <a:lstStyle/>
          <a:p>
            <a:r>
              <a:rPr lang="fi-FI" dirty="0"/>
              <a:t>[Esittäjän nimi]</a:t>
            </a:r>
          </a:p>
        </p:txBody>
      </p:sp>
      <p:sp>
        <p:nvSpPr>
          <p:cNvPr id="9" name="Dian numeron paikkamerkki 8"/>
          <p:cNvSpPr>
            <a:spLocks noGrp="1"/>
          </p:cNvSpPr>
          <p:nvPr>
            <p:ph type="sldNum" sz="quarter" idx="11"/>
          </p:nvPr>
        </p:nvSpPr>
        <p:spPr/>
        <p:txBody>
          <a:bodyPr/>
          <a:lstStyle/>
          <a:p>
            <a:fld id="{EB59C1E5-9392-4F9A-9014-AC739622B32D}" type="slidenum">
              <a:rPr lang="fi-FI" smtClean="0"/>
              <a:t>‹#›</a:t>
            </a:fld>
            <a:endParaRPr lang="fi-FI" dirty="0"/>
          </a:p>
        </p:txBody>
      </p:sp>
      <p:sp>
        <p:nvSpPr>
          <p:cNvPr id="5" name="Päivämäärän paikkamerkki 4"/>
          <p:cNvSpPr>
            <a:spLocks noGrp="1"/>
          </p:cNvSpPr>
          <p:nvPr>
            <p:ph type="dt" sz="half" idx="12"/>
          </p:nvPr>
        </p:nvSpPr>
        <p:spPr/>
        <p:txBody>
          <a:bodyPr/>
          <a:lstStyle/>
          <a:p>
            <a:fld id="{B0B8817A-9C08-4EA3-B3CE-2982CD89E245}" type="datetime1">
              <a:rPr lang="fi-FI" smtClean="0"/>
              <a:t>17.11.2020</a:t>
            </a:fld>
            <a:endParaRPr lang="fi-FI" dirty="0"/>
          </a:p>
        </p:txBody>
      </p:sp>
    </p:spTree>
    <p:extLst>
      <p:ext uri="{BB962C8B-B14F-4D97-AF65-F5344CB8AC3E}">
        <p14:creationId xmlns:p14="http://schemas.microsoft.com/office/powerpoint/2010/main" val="3997705609"/>
      </p:ext>
    </p:extLst>
  </p:cSld>
  <p:clrMapOvr>
    <a:masterClrMapping/>
  </p:clrMapOvr>
  <p:transition spd="slow">
    <p:push dir="u"/>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Otsikko + kahdet ranskalaiset">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609600" y="1677600"/>
            <a:ext cx="5385600" cy="4449600"/>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297600" y="1677600"/>
            <a:ext cx="5284800" cy="4449600"/>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Alatunnisteen paikkamerkki 7"/>
          <p:cNvSpPr>
            <a:spLocks noGrp="1"/>
          </p:cNvSpPr>
          <p:nvPr>
            <p:ph type="ftr" sz="quarter" idx="10"/>
          </p:nvPr>
        </p:nvSpPr>
        <p:spPr/>
        <p:txBody>
          <a:bodyPr/>
          <a:lstStyle/>
          <a:p>
            <a:r>
              <a:rPr lang="fi-FI" dirty="0"/>
              <a:t>[Esittäjän nimi]</a:t>
            </a:r>
          </a:p>
        </p:txBody>
      </p:sp>
      <p:sp>
        <p:nvSpPr>
          <p:cNvPr id="9" name="Dian numeron paikkamerkki 8"/>
          <p:cNvSpPr>
            <a:spLocks noGrp="1"/>
          </p:cNvSpPr>
          <p:nvPr>
            <p:ph type="sldNum" sz="quarter" idx="11"/>
          </p:nvPr>
        </p:nvSpPr>
        <p:spPr/>
        <p:txBody>
          <a:bodyPr/>
          <a:lstStyle/>
          <a:p>
            <a:fld id="{EB59C1E5-9392-4F9A-9014-AC739622B32D}" type="slidenum">
              <a:rPr lang="fi-FI" smtClean="0"/>
              <a:t>‹#›</a:t>
            </a:fld>
            <a:endParaRPr lang="fi-FI" dirty="0"/>
          </a:p>
        </p:txBody>
      </p:sp>
      <p:sp>
        <p:nvSpPr>
          <p:cNvPr id="5" name="Päivämäärän paikkamerkki 4"/>
          <p:cNvSpPr>
            <a:spLocks noGrp="1"/>
          </p:cNvSpPr>
          <p:nvPr>
            <p:ph type="dt" sz="half" idx="12"/>
          </p:nvPr>
        </p:nvSpPr>
        <p:spPr/>
        <p:txBody>
          <a:bodyPr/>
          <a:lstStyle/>
          <a:p>
            <a:fld id="{B0B8817A-9C08-4EA3-B3CE-2982CD89E245}" type="datetime1">
              <a:rPr lang="fi-FI" smtClean="0"/>
              <a:t>17.11.2020</a:t>
            </a:fld>
            <a:endParaRPr lang="fi-FI" dirty="0"/>
          </a:p>
        </p:txBody>
      </p:sp>
    </p:spTree>
    <p:extLst>
      <p:ext uri="{BB962C8B-B14F-4D97-AF65-F5344CB8AC3E}">
        <p14:creationId xmlns:p14="http://schemas.microsoft.com/office/powerpoint/2010/main" val="2036984361"/>
      </p:ext>
    </p:extLst>
  </p:cSld>
  <p:clrMapOvr>
    <a:masterClrMapping/>
  </p:clrMapOvr>
  <p:transition spd="slow">
    <p:push dir="u"/>
  </p:transition>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2017_Sitowise_logo_D_RGB.png"/>
          <p:cNvPicPr>
            <a:picLocks noChangeAspect="1"/>
          </p:cNvPicPr>
          <p:nvPr/>
        </p:nvPicPr>
        <p:blipFill>
          <a:blip r:embed="rId24">
            <a:extLst>
              <a:ext uri="{28A0092B-C50C-407E-A947-70E740481C1C}">
                <a14:useLocalDpi xmlns:a14="http://schemas.microsoft.com/office/drawing/2010/main" val="0"/>
              </a:ext>
            </a:extLst>
          </a:blip>
          <a:stretch>
            <a:fillRect/>
          </a:stretch>
        </p:blipFill>
        <p:spPr bwMode="black">
          <a:xfrm>
            <a:off x="517123" y="6373682"/>
            <a:ext cx="1566887" cy="248462"/>
          </a:xfrm>
          <a:prstGeom prst="rect">
            <a:avLst/>
          </a:prstGeom>
        </p:spPr>
      </p:pic>
      <p:pic>
        <p:nvPicPr>
          <p:cNvPr id="10" name="Picture 11"/>
          <p:cNvPicPr>
            <a:picLocks noChangeAspect="1"/>
          </p:cNvPicPr>
          <p:nvPr/>
        </p:nvPicPr>
        <p:blipFill rotWithShape="1">
          <a:blip r:embed="rId25">
            <a:extLst>
              <a:ext uri="{28A0092B-C50C-407E-A947-70E740481C1C}">
                <a14:useLocalDpi xmlns:a14="http://schemas.microsoft.com/office/drawing/2010/main" val="0"/>
              </a:ext>
            </a:extLst>
          </a:blip>
          <a:srcRect l="74393" t="35758" r="-82" b="-791"/>
          <a:stretch/>
        </p:blipFill>
        <p:spPr>
          <a:xfrm>
            <a:off x="9072000" y="5115600"/>
            <a:ext cx="3132000" cy="1764000"/>
          </a:xfrm>
          <a:prstGeom prst="rect">
            <a:avLst/>
          </a:prstGeom>
        </p:spPr>
      </p:pic>
      <p:sp>
        <p:nvSpPr>
          <p:cNvPr id="2" name="Otsikon paikkamerkki 1"/>
          <p:cNvSpPr>
            <a:spLocks noGrp="1"/>
          </p:cNvSpPr>
          <p:nvPr>
            <p:ph type="title"/>
          </p:nvPr>
        </p:nvSpPr>
        <p:spPr>
          <a:xfrm>
            <a:off x="609601" y="306000"/>
            <a:ext cx="10320000" cy="1144800"/>
          </a:xfrm>
          <a:prstGeom prst="rect">
            <a:avLst/>
          </a:prstGeom>
        </p:spPr>
        <p:txBody>
          <a:bodyPr vert="horz" lIns="91440" tIns="45720" rIns="91440" bIns="4572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77600"/>
            <a:ext cx="11087100" cy="44496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kuusi</a:t>
            </a:r>
          </a:p>
          <a:p>
            <a:pPr lvl="6"/>
            <a:r>
              <a:rPr lang="fi-FI" dirty="0"/>
              <a:t>seitsemän</a:t>
            </a:r>
          </a:p>
          <a:p>
            <a:pPr lvl="7"/>
            <a:r>
              <a:rPr lang="fi-FI" dirty="0"/>
              <a:t>kasi</a:t>
            </a:r>
          </a:p>
          <a:p>
            <a:pPr lvl="8"/>
            <a:r>
              <a:rPr lang="fi-FI" dirty="0"/>
              <a:t>ysi</a:t>
            </a:r>
          </a:p>
          <a:p>
            <a:pPr lvl="8"/>
            <a:r>
              <a:rPr lang="fi-FI" dirty="0"/>
              <a:t>ysi</a:t>
            </a:r>
          </a:p>
        </p:txBody>
      </p:sp>
      <p:sp>
        <p:nvSpPr>
          <p:cNvPr id="5" name="Alatunnisteen paikkamerkki 4"/>
          <p:cNvSpPr>
            <a:spLocks noGrp="1"/>
          </p:cNvSpPr>
          <p:nvPr>
            <p:ph type="ftr" sz="quarter" idx="3"/>
          </p:nvPr>
        </p:nvSpPr>
        <p:spPr>
          <a:xfrm>
            <a:off x="2268187" y="6357600"/>
            <a:ext cx="3376800" cy="349200"/>
          </a:xfrm>
          <a:prstGeom prst="rect">
            <a:avLst/>
          </a:prstGeom>
        </p:spPr>
        <p:txBody>
          <a:bodyPr vert="horz" lIns="91440" tIns="45720" rIns="91440" bIns="45720" rtlCol="0" anchor="ctr"/>
          <a:lstStyle>
            <a:lvl1pPr algn="l">
              <a:defRPr sz="1100" cap="none" baseline="0">
                <a:solidFill>
                  <a:schemeClr val="tx1"/>
                </a:solidFill>
              </a:defRPr>
            </a:lvl1pPr>
          </a:lstStyle>
          <a:p>
            <a:r>
              <a:rPr lang="fi-FI" dirty="0"/>
              <a:t>[Esittäjän nimi]</a:t>
            </a:r>
          </a:p>
        </p:txBody>
      </p:sp>
      <p:sp>
        <p:nvSpPr>
          <p:cNvPr id="6" name="Dian numeron paikkamerkki 5"/>
          <p:cNvSpPr>
            <a:spLocks noGrp="1"/>
          </p:cNvSpPr>
          <p:nvPr>
            <p:ph type="sldNum" sz="quarter" idx="4"/>
          </p:nvPr>
        </p:nvSpPr>
        <p:spPr>
          <a:xfrm>
            <a:off x="11032177" y="306000"/>
            <a:ext cx="766724" cy="349200"/>
          </a:xfrm>
          <a:prstGeom prst="rect">
            <a:avLst/>
          </a:prstGeom>
        </p:spPr>
        <p:txBody>
          <a:bodyPr vert="horz" lIns="91440" tIns="45720" rIns="91440" bIns="45720" rtlCol="0" anchor="ctr"/>
          <a:lstStyle>
            <a:lvl1pPr algn="r">
              <a:defRPr sz="1100">
                <a:solidFill>
                  <a:schemeClr val="tx1"/>
                </a:solidFill>
              </a:defRPr>
            </a:lvl1pPr>
          </a:lstStyle>
          <a:p>
            <a:fld id="{EB59C1E5-9392-4F9A-9014-AC739622B32D}" type="slidenum">
              <a:rPr lang="fi-FI" smtClean="0"/>
              <a:t>‹#›</a:t>
            </a:fld>
            <a:endParaRPr lang="fi-FI" dirty="0"/>
          </a:p>
        </p:txBody>
      </p:sp>
      <p:sp>
        <p:nvSpPr>
          <p:cNvPr id="4" name="Päivämäärän paikkamerkki 3"/>
          <p:cNvSpPr>
            <a:spLocks noGrp="1"/>
          </p:cNvSpPr>
          <p:nvPr>
            <p:ph type="dt" sz="half" idx="2"/>
          </p:nvPr>
        </p:nvSpPr>
        <p:spPr>
          <a:xfrm>
            <a:off x="5860800" y="6357600"/>
            <a:ext cx="928800" cy="349200"/>
          </a:xfrm>
          <a:prstGeom prst="rect">
            <a:avLst/>
          </a:prstGeom>
        </p:spPr>
        <p:txBody>
          <a:bodyPr vert="horz" lIns="91440" tIns="45720" rIns="91440" bIns="45720" rtlCol="0" anchor="ctr"/>
          <a:lstStyle>
            <a:lvl1pPr algn="r">
              <a:defRPr sz="1200">
                <a:solidFill>
                  <a:schemeClr val="tx1"/>
                </a:solidFill>
              </a:defRPr>
            </a:lvl1pPr>
          </a:lstStyle>
          <a:p>
            <a:fld id="{B0B8817A-9C08-4EA3-B3CE-2982CD89E245}" type="datetime1">
              <a:rPr lang="fi-FI" smtClean="0"/>
              <a:t>17.11.2020</a:t>
            </a:fld>
            <a:endParaRPr lang="fi-FI" dirty="0"/>
          </a:p>
        </p:txBody>
      </p:sp>
    </p:spTree>
    <p:extLst>
      <p:ext uri="{BB962C8B-B14F-4D97-AF65-F5344CB8AC3E}">
        <p14:creationId xmlns:p14="http://schemas.microsoft.com/office/powerpoint/2010/main" val="33389417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ransition spd="slow">
    <p:push dir="u"/>
  </p:transition>
  <p:hf hdr="0"/>
  <p:txStyles>
    <p:titleStyle>
      <a:lvl1pPr algn="l" defTabSz="914400" rtl="0" eaLnBrk="1" latinLnBrk="0" hangingPunct="1">
        <a:spcBef>
          <a:spcPct val="0"/>
        </a:spcBef>
        <a:buNone/>
        <a:defRPr sz="3600" b="0"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4892FB-1D0F-41FE-AD3D-86D26177598A}"/>
              </a:ext>
            </a:extLst>
          </p:cNvPr>
          <p:cNvSpPr>
            <a:spLocks noGrp="1"/>
          </p:cNvSpPr>
          <p:nvPr>
            <p:ph type="ctrTitle"/>
          </p:nvPr>
        </p:nvSpPr>
        <p:spPr/>
        <p:txBody>
          <a:bodyPr/>
          <a:lstStyle/>
          <a:p>
            <a:r>
              <a:rPr lang="fi-FI" dirty="0"/>
              <a:t>Selvitys vyöhykeuudistuksesta</a:t>
            </a:r>
            <a:br>
              <a:rPr lang="fi-FI" dirty="0"/>
            </a:br>
            <a:r>
              <a:rPr lang="fi-FI" dirty="0"/>
              <a:t>Lahden seudun liikenne</a:t>
            </a:r>
          </a:p>
        </p:txBody>
      </p:sp>
      <p:sp>
        <p:nvSpPr>
          <p:cNvPr id="3" name="Alaotsikko 2">
            <a:extLst>
              <a:ext uri="{FF2B5EF4-FFF2-40B4-BE49-F238E27FC236}">
                <a16:creationId xmlns:a16="http://schemas.microsoft.com/office/drawing/2014/main" id="{FEFB8D0A-AB17-488F-BF78-D8DA14CBADD9}"/>
              </a:ext>
            </a:extLst>
          </p:cNvPr>
          <p:cNvSpPr>
            <a:spLocks noGrp="1"/>
          </p:cNvSpPr>
          <p:nvPr>
            <p:ph type="subTitle" idx="1"/>
          </p:nvPr>
        </p:nvSpPr>
        <p:spPr/>
        <p:txBody>
          <a:bodyPr/>
          <a:lstStyle/>
          <a:p>
            <a:r>
              <a:rPr lang="fi-FI" dirty="0"/>
              <a:t>Raporttiluonnos 11.11.2020</a:t>
            </a:r>
          </a:p>
        </p:txBody>
      </p:sp>
    </p:spTree>
    <p:extLst>
      <p:ext uri="{BB962C8B-B14F-4D97-AF65-F5344CB8AC3E}">
        <p14:creationId xmlns:p14="http://schemas.microsoft.com/office/powerpoint/2010/main" val="203679027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70372BB-43FE-4F66-8AE5-0D77CAE72AFE}"/>
              </a:ext>
            </a:extLst>
          </p:cNvPr>
          <p:cNvSpPr>
            <a:spLocks noGrp="1"/>
          </p:cNvSpPr>
          <p:nvPr>
            <p:ph type="title"/>
          </p:nvPr>
        </p:nvSpPr>
        <p:spPr/>
        <p:txBody>
          <a:bodyPr/>
          <a:lstStyle/>
          <a:p>
            <a:r>
              <a:rPr lang="fi-FI" dirty="0"/>
              <a:t>Vaikutusten arvioinnin menetelmät</a:t>
            </a:r>
          </a:p>
        </p:txBody>
      </p:sp>
      <p:sp>
        <p:nvSpPr>
          <p:cNvPr id="8" name="Sisällön paikkamerkki 7">
            <a:extLst>
              <a:ext uri="{FF2B5EF4-FFF2-40B4-BE49-F238E27FC236}">
                <a16:creationId xmlns:a16="http://schemas.microsoft.com/office/drawing/2014/main" id="{1E43B235-BA7F-4723-A5F1-9108D184B078}"/>
              </a:ext>
            </a:extLst>
          </p:cNvPr>
          <p:cNvSpPr>
            <a:spLocks noGrp="1"/>
          </p:cNvSpPr>
          <p:nvPr>
            <p:ph sz="half" idx="1"/>
          </p:nvPr>
        </p:nvSpPr>
        <p:spPr/>
        <p:txBody>
          <a:bodyPr/>
          <a:lstStyle/>
          <a:p>
            <a:pPr marL="0" indent="0">
              <a:spcAft>
                <a:spcPts val="600"/>
              </a:spcAft>
              <a:buNone/>
            </a:pPr>
            <a:r>
              <a:rPr lang="fi-FI" sz="1600" dirty="0"/>
              <a:t>Numeerinen vaikutusten arviointi perustuu vuoden 2018 toteumaan nousuista ja lipputuloista lipputuotteittain ja pysäkeittäin. Tarkastelussa arvioitiin taksajärjestelmän sekä lippujen hinnoittelun vaikutuksia viranomaisalueen joukkoliikenteen nousujen sekä lipputulojen määriin. Lisäksi arvioitiin lipputulojen muutoksia kunnittain.</a:t>
            </a:r>
          </a:p>
          <a:p>
            <a:pPr marL="0" indent="0">
              <a:spcAft>
                <a:spcPts val="600"/>
              </a:spcAft>
              <a:buNone/>
            </a:pPr>
            <a:r>
              <a:rPr lang="fi-FI" sz="1600" dirty="0"/>
              <a:t>Tarkastelua varten tehtiin yleistyksiä ja yksinkertaistuksia mm. lippuvalikoiman (tarkasteltiin vain kerta-, arvo-, mobiili- sekä kausilippuja) sekä vyöhykerajojen osalta. Yksinkertaistusten ja yleistysten vaikutukset lopputuloksiin ovat vähäisiä suhteessa muihin epävarmuustekijöihin.</a:t>
            </a:r>
          </a:p>
          <a:p>
            <a:pPr marL="0" indent="0">
              <a:spcAft>
                <a:spcPts val="600"/>
              </a:spcAft>
              <a:buNone/>
            </a:pPr>
            <a:r>
              <a:rPr lang="fi-FI" sz="1600" dirty="0"/>
              <a:t>Osa nousumäärien muutoksista johtuu siirtymistä lipputyyppien välillä: esimerkiksi kausilipun halvennuttua osa kerta- ja arvolippujen käyttäjistä siirtyy kausilippuun. Osa muutoksesta tulee täysin uusista joukkoliikennematkoista. Lähes kaikissa lippulajeissa nousumäärä kasvoi, joten yleistyksenä kaikki nousut oletettiin joukkoliikenteen uusiksi nousuiksi.</a:t>
            </a:r>
          </a:p>
        </p:txBody>
      </p:sp>
      <p:sp>
        <p:nvSpPr>
          <p:cNvPr id="2" name="Sisällön paikkamerkki 1">
            <a:extLst>
              <a:ext uri="{FF2B5EF4-FFF2-40B4-BE49-F238E27FC236}">
                <a16:creationId xmlns:a16="http://schemas.microsoft.com/office/drawing/2014/main" id="{3D49854D-BA56-45C7-B976-8721F60F9151}"/>
              </a:ext>
            </a:extLst>
          </p:cNvPr>
          <p:cNvSpPr>
            <a:spLocks noGrp="1"/>
          </p:cNvSpPr>
          <p:nvPr>
            <p:ph sz="half" idx="2"/>
          </p:nvPr>
        </p:nvSpPr>
        <p:spPr/>
        <p:txBody>
          <a:bodyPr/>
          <a:lstStyle/>
          <a:p>
            <a:pPr marL="0" indent="0">
              <a:spcAft>
                <a:spcPts val="600"/>
              </a:spcAft>
              <a:buNone/>
            </a:pPr>
            <a:r>
              <a:rPr lang="fi-FI" sz="1600" dirty="0"/>
              <a:t>Nykyisestä matkustuksesta tunnetaan hyvin mm. käytetyt lipputyypit ja asiakasryhmät sekä nousupysäkki. Sen sijaan poistumispysäkistä ei tietoa ole saatavilla. Tilanne on yleinen joukkoliikenteen matkustajatiedon keräämisessä. Matkan pituudeksi oletettiinkin lipputyypin mahdollistama pisin matka kohti kaupunkiseudun keskusta. Oletuksen vuoksi datassa ei ole lainkaan esimerkiksi kausilipuilla ulommilla vyöhykkeillä tehtyjä lyhyitä matkoja, vaikka niitä todellisuudessa onkin olemassa.</a:t>
            </a:r>
          </a:p>
          <a:p>
            <a:pPr marL="0" indent="0">
              <a:spcAft>
                <a:spcPts val="600"/>
              </a:spcAft>
              <a:buNone/>
            </a:pPr>
            <a:r>
              <a:rPr lang="fi-FI" sz="1600" dirty="0"/>
              <a:t>Lipputulojen ja nousujen lisäksi arvioitiin vaikutuksia asiakkaan näkökulmasta mm. lipun hintojen sekä järjestelmän laatutekijöiden näkökulmista.</a:t>
            </a:r>
          </a:p>
          <a:p>
            <a:pPr marL="0" indent="0">
              <a:spcAft>
                <a:spcPts val="600"/>
              </a:spcAft>
              <a:buNone/>
            </a:pPr>
            <a:r>
              <a:rPr lang="fi-FI" sz="1600" dirty="0"/>
              <a:t>Molempien arvioitujen järjestelmien vaikutuksena on taksajärjestelmän yksinkertaistuminen ja helpompi käytettävyys, joka kuvataan seuraavalla sivulla. Tämän jälkeen kuvataan erillisissä osioissa vyöhykejärjestelmän ja tasataksajärjestelmän ominaisuuksia sekä niihin siirtymisen vaikutuksia.</a:t>
            </a:r>
          </a:p>
        </p:txBody>
      </p:sp>
      <p:sp>
        <p:nvSpPr>
          <p:cNvPr id="5" name="Alatunnisteen paikkamerkki 4"/>
          <p:cNvSpPr>
            <a:spLocks noGrp="1"/>
          </p:cNvSpPr>
          <p:nvPr>
            <p:ph type="ftr" sz="quarter" idx="10"/>
          </p:nvPr>
        </p:nvSpPr>
        <p:spPr/>
        <p:txBody>
          <a:bodyPr/>
          <a:lstStyle/>
          <a:p>
            <a:r>
              <a:rPr lang="fi-FI"/>
              <a:t>[Esittäjän nimi]</a:t>
            </a:r>
          </a:p>
        </p:txBody>
      </p:sp>
      <p:sp>
        <p:nvSpPr>
          <p:cNvPr id="6" name="Dian numeron paikkamerkki 5"/>
          <p:cNvSpPr>
            <a:spLocks noGrp="1"/>
          </p:cNvSpPr>
          <p:nvPr>
            <p:ph type="sldNum" sz="quarter" idx="11"/>
          </p:nvPr>
        </p:nvSpPr>
        <p:spPr/>
        <p:txBody>
          <a:bodyPr/>
          <a:lstStyle/>
          <a:p>
            <a:fld id="{EB59C1E5-9392-4F9A-9014-AC739622B32D}" type="slidenum">
              <a:rPr lang="fi-FI" smtClean="0"/>
              <a:t>10</a:t>
            </a:fld>
            <a:endParaRPr lang="fi-FI"/>
          </a:p>
        </p:txBody>
      </p:sp>
      <p:sp>
        <p:nvSpPr>
          <p:cNvPr id="4" name="Päivämäärän paikkamerkki 3"/>
          <p:cNvSpPr>
            <a:spLocks noGrp="1"/>
          </p:cNvSpPr>
          <p:nvPr>
            <p:ph type="dt" sz="half" idx="12"/>
          </p:nvPr>
        </p:nvSpPr>
        <p:spPr/>
        <p:txBody>
          <a:bodyPr/>
          <a:lstStyle/>
          <a:p>
            <a:fld id="{70ABEF54-919F-43F6-B187-261636B3F0EC}" type="datetime1">
              <a:rPr lang="fi-FI" smtClean="0"/>
              <a:t>17.11.2020</a:t>
            </a:fld>
            <a:endParaRPr lang="fi-FI"/>
          </a:p>
        </p:txBody>
      </p:sp>
    </p:spTree>
    <p:extLst>
      <p:ext uri="{BB962C8B-B14F-4D97-AF65-F5344CB8AC3E}">
        <p14:creationId xmlns:p14="http://schemas.microsoft.com/office/powerpoint/2010/main" val="28089691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1E93D7-F2D7-4891-BA42-D32935EC2967}"/>
              </a:ext>
            </a:extLst>
          </p:cNvPr>
          <p:cNvSpPr>
            <a:spLocks noGrp="1"/>
          </p:cNvSpPr>
          <p:nvPr>
            <p:ph type="title"/>
          </p:nvPr>
        </p:nvSpPr>
        <p:spPr/>
        <p:txBody>
          <a:bodyPr/>
          <a:lstStyle/>
          <a:p>
            <a:r>
              <a:rPr lang="fi-FI" dirty="0"/>
              <a:t>Kysynnän hintajousto</a:t>
            </a:r>
          </a:p>
        </p:txBody>
      </p:sp>
      <mc:AlternateContent xmlns:mc="http://schemas.openxmlformats.org/markup-compatibility/2006" xmlns:a14="http://schemas.microsoft.com/office/drawing/2010/main">
        <mc:Choice Requires="a14">
          <p:sp>
            <p:nvSpPr>
              <p:cNvPr id="3" name="Sisällön paikkamerkki 2">
                <a:extLst>
                  <a:ext uri="{FF2B5EF4-FFF2-40B4-BE49-F238E27FC236}">
                    <a16:creationId xmlns:a16="http://schemas.microsoft.com/office/drawing/2014/main" id="{50799CF2-DD8E-4809-865A-651EE60F510B}"/>
                  </a:ext>
                </a:extLst>
              </p:cNvPr>
              <p:cNvSpPr>
                <a:spLocks noGrp="1"/>
              </p:cNvSpPr>
              <p:nvPr>
                <p:ph sz="half" idx="1"/>
              </p:nvPr>
            </p:nvSpPr>
            <p:spPr>
              <a:xfrm>
                <a:off x="609600" y="1677600"/>
                <a:ext cx="5385600" cy="3455874"/>
              </a:xfrm>
            </p:spPr>
            <p:txBody>
              <a:bodyPr/>
              <a:lstStyle/>
              <a:p>
                <a:pPr marL="0" indent="0">
                  <a:spcAft>
                    <a:spcPts val="600"/>
                  </a:spcAft>
                  <a:buNone/>
                </a:pPr>
                <a:r>
                  <a:rPr lang="fi-FI" sz="1600" dirty="0"/>
                  <a:t>Arvioidut muutokset lipputuloissa ja nousujen määrässä perustuvat kysynnän hintajoustoon. Kysynnän hintajousto on taloustieteen ilmiö, jonka avulla arvioidaan, kuinka hyödykkeiden kysyntä muuttuu sen hinnan muuttuessa.</a:t>
                </a:r>
              </a:p>
              <a:p>
                <a:pPr marL="0" indent="0">
                  <a:spcAft>
                    <a:spcPts val="600"/>
                  </a:spcAft>
                  <a:buNone/>
                </a:pPr>
                <a:r>
                  <a:rPr lang="fi-FI" sz="1600" dirty="0"/>
                  <a:t>Kysynnän muutos lasketaan seuraavalla kaavalla:</a:t>
                </a:r>
              </a:p>
              <a:p>
                <a:pPr marL="0" indent="0">
                  <a:spcAft>
                    <a:spcPts val="600"/>
                  </a:spcAft>
                  <a:buNone/>
                </a:pPr>
                <a14:m>
                  <m:oMathPara xmlns:m="http://schemas.openxmlformats.org/officeDocument/2006/math">
                    <m:oMathParaPr>
                      <m:jc m:val="centerGroup"/>
                    </m:oMathParaPr>
                    <m:oMath xmlns:m="http://schemas.openxmlformats.org/officeDocument/2006/math">
                      <m:r>
                        <a:rPr lang="fi-FI" sz="1600" i="1">
                          <a:latin typeface="Cambria Math" panose="02040503050406030204" pitchFamily="18" charset="0"/>
                        </a:rPr>
                        <m:t>𝑚𝑢𝑢𝑡𝑜𝑠</m:t>
                      </m:r>
                      <m:r>
                        <a:rPr lang="fi-FI" sz="1600" i="1">
                          <a:latin typeface="Cambria Math" panose="02040503050406030204" pitchFamily="18" charset="0"/>
                        </a:rPr>
                        <m:t>−% </m:t>
                      </m:r>
                      <m:r>
                        <a:rPr lang="fi-FI" sz="1600" i="1">
                          <a:latin typeface="Cambria Math" panose="02040503050406030204" pitchFamily="18" charset="0"/>
                        </a:rPr>
                        <m:t>h𝑖𝑛𝑛𝑎𝑠𝑠𝑎</m:t>
                      </m:r>
                      <m:r>
                        <a:rPr lang="fi-FI" sz="1600" i="1">
                          <a:latin typeface="Cambria Math" panose="02040503050406030204" pitchFamily="18" charset="0"/>
                        </a:rPr>
                        <m:t>∗</m:t>
                      </m:r>
                      <m:r>
                        <a:rPr lang="fi-FI" sz="1600" i="1">
                          <a:latin typeface="Cambria Math" panose="02040503050406030204" pitchFamily="18" charset="0"/>
                        </a:rPr>
                        <m:t>h𝑖𝑛𝑡𝑎𝑗𝑜𝑢𝑠𝑡𝑜</m:t>
                      </m:r>
                      <m:r>
                        <a:rPr lang="fi-FI" sz="1600" i="1">
                          <a:latin typeface="Cambria Math" panose="02040503050406030204" pitchFamily="18" charset="0"/>
                        </a:rPr>
                        <m:t>=</m:t>
                      </m:r>
                      <m:r>
                        <a:rPr lang="fi-FI" sz="1600" i="1">
                          <a:latin typeface="Cambria Math" panose="02040503050406030204" pitchFamily="18" charset="0"/>
                        </a:rPr>
                        <m:t>𝑚𝑢𝑢𝑡𝑜𝑠</m:t>
                      </m:r>
                      <m:r>
                        <m:rPr>
                          <m:nor/>
                        </m:rPr>
                        <a:rPr lang="fi-FI" sz="1600" dirty="0"/>
                        <m:t>−</m:t>
                      </m:r>
                      <m:r>
                        <a:rPr lang="fi-FI" sz="1600" i="1">
                          <a:latin typeface="Cambria Math" panose="02040503050406030204" pitchFamily="18" charset="0"/>
                        </a:rPr>
                        <m:t>% </m:t>
                      </m:r>
                      <m:r>
                        <a:rPr lang="fi-FI" sz="1600" i="1">
                          <a:latin typeface="Cambria Math" panose="02040503050406030204" pitchFamily="18" charset="0"/>
                        </a:rPr>
                        <m:t>𝑘𝑦𝑠𝑦𝑛𝑛</m:t>
                      </m:r>
                      <m:r>
                        <a:rPr lang="fi-FI" sz="1600" i="1">
                          <a:latin typeface="Cambria Math" panose="02040503050406030204" pitchFamily="18" charset="0"/>
                        </a:rPr>
                        <m:t>ä</m:t>
                      </m:r>
                      <m:r>
                        <a:rPr lang="fi-FI" sz="1600" i="1">
                          <a:latin typeface="Cambria Math" panose="02040503050406030204" pitchFamily="18" charset="0"/>
                        </a:rPr>
                        <m:t>𝑠𝑠</m:t>
                      </m:r>
                      <m:r>
                        <a:rPr lang="fi-FI" sz="1600" i="1">
                          <a:latin typeface="Cambria Math" panose="02040503050406030204" pitchFamily="18" charset="0"/>
                        </a:rPr>
                        <m:t>ä</m:t>
                      </m:r>
                    </m:oMath>
                  </m:oMathPara>
                </a14:m>
                <a:endParaRPr lang="fi-FI" sz="1600" dirty="0"/>
              </a:p>
              <a:p>
                <a:pPr marL="0" indent="0">
                  <a:spcAft>
                    <a:spcPts val="600"/>
                  </a:spcAft>
                  <a:buNone/>
                </a:pPr>
                <a:r>
                  <a:rPr lang="fi-FI" sz="1600" dirty="0"/>
                  <a:t>Normaalihyödykkeille, joihin myös joukkoliikenneliput kuuluvat, hintajousto on negatiivinen, eli hinnan noustessa kysyntä laskee. Vastaavasti hinnan laskeminen aiheuttaa kysynnän nousun.</a:t>
                </a:r>
              </a:p>
            </p:txBody>
          </p:sp>
        </mc:Choice>
        <mc:Fallback xmlns="">
          <p:sp>
            <p:nvSpPr>
              <p:cNvPr id="3" name="Sisällön paikkamerkki 2">
                <a:extLst>
                  <a:ext uri="{FF2B5EF4-FFF2-40B4-BE49-F238E27FC236}">
                    <a16:creationId xmlns:a16="http://schemas.microsoft.com/office/drawing/2014/main" id="{50799CF2-DD8E-4809-865A-651EE60F510B}"/>
                  </a:ext>
                </a:extLst>
              </p:cNvPr>
              <p:cNvSpPr>
                <a:spLocks noGrp="1" noRot="1" noChangeAspect="1" noMove="1" noResize="1" noEditPoints="1" noAdjustHandles="1" noChangeArrowheads="1" noChangeShapeType="1" noTextEdit="1"/>
              </p:cNvSpPr>
              <p:nvPr>
                <p:ph sz="half" idx="1"/>
              </p:nvPr>
            </p:nvSpPr>
            <p:spPr>
              <a:xfrm>
                <a:off x="609600" y="1677600"/>
                <a:ext cx="5385600" cy="3455874"/>
              </a:xfrm>
              <a:blipFill>
                <a:blip r:embed="rId2"/>
                <a:stretch>
                  <a:fillRect l="-566" t="-1235" r="-227"/>
                </a:stretch>
              </a:blipFill>
            </p:spPr>
            <p:txBody>
              <a:bodyPr/>
              <a:lstStyle/>
              <a:p>
                <a:r>
                  <a:rPr lang="fi-FI">
                    <a:noFill/>
                  </a:rPr>
                  <a:t> </a:t>
                </a:r>
              </a:p>
            </p:txBody>
          </p:sp>
        </mc:Fallback>
      </mc:AlternateContent>
      <p:sp>
        <p:nvSpPr>
          <p:cNvPr id="4" name="Sisällön paikkamerkki 3">
            <a:extLst>
              <a:ext uri="{FF2B5EF4-FFF2-40B4-BE49-F238E27FC236}">
                <a16:creationId xmlns:a16="http://schemas.microsoft.com/office/drawing/2014/main" id="{E9061D17-AD24-4AF9-BEA4-441AD39B91C5}"/>
              </a:ext>
            </a:extLst>
          </p:cNvPr>
          <p:cNvSpPr>
            <a:spLocks noGrp="1"/>
          </p:cNvSpPr>
          <p:nvPr>
            <p:ph sz="half" idx="2"/>
          </p:nvPr>
        </p:nvSpPr>
        <p:spPr>
          <a:xfrm>
            <a:off x="6297600" y="1677600"/>
            <a:ext cx="5284800" cy="3640358"/>
          </a:xfrm>
        </p:spPr>
        <p:txBody>
          <a:bodyPr/>
          <a:lstStyle/>
          <a:p>
            <a:pPr marL="0" indent="0">
              <a:spcAft>
                <a:spcPts val="600"/>
              </a:spcAft>
              <a:buNone/>
            </a:pPr>
            <a:r>
              <a:rPr lang="fi-FI" sz="1600" dirty="0"/>
              <a:t>Joukkoliikenteen lipun kysynnän hintajouston suuruus riippuu mm. tarkastelun aikajakson pituudesta, lipun hinnan suhteesta tuloihin, matka-ajasta sekä liikkumisen mahdollisuuksiin ja vaihtoehtoisiin kulkutapoihin liittyvistä kysymyksistä, kuten henkilöauton ja polkupyörän omistuksesta ja niiden käyttöön liittyvästä hinnoittelusta, kuten pysäköinnistä.</a:t>
            </a:r>
            <a:r>
              <a:rPr lang="fi-FI" sz="1600" baseline="30000" dirty="0"/>
              <a:t>1</a:t>
            </a:r>
            <a:r>
              <a:rPr lang="fi-FI" sz="1600" dirty="0"/>
              <a:t> </a:t>
            </a:r>
          </a:p>
          <a:p>
            <a:pPr marL="0" indent="0">
              <a:spcAft>
                <a:spcPts val="600"/>
              </a:spcAft>
              <a:buNone/>
            </a:pPr>
            <a:r>
              <a:rPr lang="fi-FI" sz="1600" dirty="0"/>
              <a:t>Vain joukkoliikennettä tarkastellessa on tärkeää huomata, että lippu- ja taksajärjestelmän muutosten aiheuttamat muutokset tapahtuvat vasta 3–5 vuoden kuluessa. Lisäksi on tunnistettava, että muut joukkoliikennejärjestelmän muutokset, kuten muutokset vuorotarjonnassa, aiheuttavat myös muutoksia joukkoliikenteen kysyntään.</a:t>
            </a:r>
          </a:p>
          <a:p>
            <a:pPr marL="0" indent="0">
              <a:spcAft>
                <a:spcPts val="600"/>
              </a:spcAft>
              <a:buNone/>
            </a:pPr>
            <a:endParaRPr lang="fi-FI" sz="1600" dirty="0"/>
          </a:p>
        </p:txBody>
      </p:sp>
      <p:sp>
        <p:nvSpPr>
          <p:cNvPr id="5" name="Alatunnisteen paikkamerkki 4">
            <a:extLst>
              <a:ext uri="{FF2B5EF4-FFF2-40B4-BE49-F238E27FC236}">
                <a16:creationId xmlns:a16="http://schemas.microsoft.com/office/drawing/2014/main" id="{A9CAE867-B4F9-49BE-8A84-DC5FAAB214AD}"/>
              </a:ext>
            </a:extLst>
          </p:cNvPr>
          <p:cNvSpPr>
            <a:spLocks noGrp="1"/>
          </p:cNvSpPr>
          <p:nvPr>
            <p:ph type="ftr" sz="quarter" idx="10"/>
          </p:nvPr>
        </p:nvSpPr>
        <p:spPr/>
        <p:txBody>
          <a:bodyPr/>
          <a:lstStyle/>
          <a:p>
            <a:r>
              <a:rPr lang="fi-FI"/>
              <a:t>[Esittäjän nimi]</a:t>
            </a:r>
            <a:endParaRPr lang="fi-FI" dirty="0"/>
          </a:p>
        </p:txBody>
      </p:sp>
      <p:sp>
        <p:nvSpPr>
          <p:cNvPr id="6" name="Dian numeron paikkamerkki 5">
            <a:extLst>
              <a:ext uri="{FF2B5EF4-FFF2-40B4-BE49-F238E27FC236}">
                <a16:creationId xmlns:a16="http://schemas.microsoft.com/office/drawing/2014/main" id="{E93F5B9E-3ACB-4615-B907-3A5C768FC7D8}"/>
              </a:ext>
            </a:extLst>
          </p:cNvPr>
          <p:cNvSpPr>
            <a:spLocks noGrp="1"/>
          </p:cNvSpPr>
          <p:nvPr>
            <p:ph type="sldNum" sz="quarter" idx="11"/>
          </p:nvPr>
        </p:nvSpPr>
        <p:spPr/>
        <p:txBody>
          <a:bodyPr/>
          <a:lstStyle/>
          <a:p>
            <a:fld id="{EB59C1E5-9392-4F9A-9014-AC739622B32D}" type="slidenum">
              <a:rPr lang="fi-FI" smtClean="0"/>
              <a:t>11</a:t>
            </a:fld>
            <a:endParaRPr lang="fi-FI" dirty="0"/>
          </a:p>
        </p:txBody>
      </p:sp>
      <p:sp>
        <p:nvSpPr>
          <p:cNvPr id="7" name="Päivämäärän paikkamerkki 6">
            <a:extLst>
              <a:ext uri="{FF2B5EF4-FFF2-40B4-BE49-F238E27FC236}">
                <a16:creationId xmlns:a16="http://schemas.microsoft.com/office/drawing/2014/main" id="{951AB901-F2E5-459E-A89C-144594DA5E5B}"/>
              </a:ext>
            </a:extLst>
          </p:cNvPr>
          <p:cNvSpPr>
            <a:spLocks noGrp="1"/>
          </p:cNvSpPr>
          <p:nvPr>
            <p:ph type="dt" sz="half" idx="12"/>
          </p:nvPr>
        </p:nvSpPr>
        <p:spPr/>
        <p:txBody>
          <a:bodyPr/>
          <a:lstStyle/>
          <a:p>
            <a:fld id="{B0B8817A-9C08-4EA3-B3CE-2982CD89E245}" type="datetime1">
              <a:rPr lang="fi-FI" smtClean="0"/>
              <a:t>17.11.2020</a:t>
            </a:fld>
            <a:endParaRPr lang="fi-FI" dirty="0"/>
          </a:p>
        </p:txBody>
      </p:sp>
      <p:sp>
        <p:nvSpPr>
          <p:cNvPr id="8" name="Sisällön paikkamerkki 2">
            <a:extLst>
              <a:ext uri="{FF2B5EF4-FFF2-40B4-BE49-F238E27FC236}">
                <a16:creationId xmlns:a16="http://schemas.microsoft.com/office/drawing/2014/main" id="{504C7AF2-3175-41FF-BD87-B32B59EBC0C9}"/>
              </a:ext>
            </a:extLst>
          </p:cNvPr>
          <p:cNvSpPr txBox="1">
            <a:spLocks/>
          </p:cNvSpPr>
          <p:nvPr/>
        </p:nvSpPr>
        <p:spPr>
          <a:xfrm>
            <a:off x="9188716" y="5100537"/>
            <a:ext cx="2943531" cy="444221"/>
          </a:xfrm>
          <a:prstGeom prst="rect">
            <a:avLst/>
          </a:prstGeom>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fi-FI" sz="1050" baseline="30000" dirty="0"/>
              <a:t>1</a:t>
            </a:r>
            <a:r>
              <a:rPr lang="fi-FI" sz="1050" dirty="0"/>
              <a:t> </a:t>
            </a:r>
            <a:r>
              <a:rPr lang="fi-FI" sz="1050" dirty="0" err="1"/>
              <a:t>Litman</a:t>
            </a:r>
            <a:r>
              <a:rPr lang="fi-FI" sz="1050" dirty="0"/>
              <a:t>, Todd: </a:t>
            </a:r>
            <a:r>
              <a:rPr lang="fi-FI" sz="1050" dirty="0" err="1"/>
              <a:t>Understanding</a:t>
            </a:r>
            <a:r>
              <a:rPr lang="fi-FI" sz="1050" dirty="0"/>
              <a:t> Transport </a:t>
            </a:r>
            <a:r>
              <a:rPr lang="fi-FI" sz="1050" dirty="0" err="1"/>
              <a:t>Demands</a:t>
            </a:r>
            <a:r>
              <a:rPr lang="fi-FI" sz="1050" dirty="0"/>
              <a:t> and </a:t>
            </a:r>
            <a:r>
              <a:rPr lang="fi-FI" sz="1050" dirty="0" err="1"/>
              <a:t>Elasticities</a:t>
            </a:r>
            <a:r>
              <a:rPr lang="fi-FI" sz="1050" dirty="0"/>
              <a:t>. Victoria Transport </a:t>
            </a:r>
            <a:r>
              <a:rPr lang="fi-FI" sz="1050" dirty="0" err="1"/>
              <a:t>Policy</a:t>
            </a:r>
            <a:r>
              <a:rPr lang="fi-FI" sz="1050" dirty="0"/>
              <a:t> Institute, 18 </a:t>
            </a:r>
            <a:r>
              <a:rPr lang="fi-FI" sz="1050" dirty="0" err="1"/>
              <a:t>March</a:t>
            </a:r>
            <a:r>
              <a:rPr lang="fi-FI" sz="1050" dirty="0"/>
              <a:t> 2019</a:t>
            </a:r>
          </a:p>
        </p:txBody>
      </p:sp>
    </p:spTree>
    <p:extLst>
      <p:ext uri="{BB962C8B-B14F-4D97-AF65-F5344CB8AC3E}">
        <p14:creationId xmlns:p14="http://schemas.microsoft.com/office/powerpoint/2010/main" val="426637989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31D1F9A4-7E80-44C4-96F7-81E63118EC23}"/>
              </a:ext>
            </a:extLst>
          </p:cNvPr>
          <p:cNvSpPr/>
          <p:nvPr/>
        </p:nvSpPr>
        <p:spPr>
          <a:xfrm>
            <a:off x="609600" y="5352973"/>
            <a:ext cx="6400800" cy="917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6D7C657-7C7B-468E-AAD1-30BCFFF89C39}"/>
              </a:ext>
            </a:extLst>
          </p:cNvPr>
          <p:cNvSpPr>
            <a:spLocks noGrp="1"/>
          </p:cNvSpPr>
          <p:nvPr>
            <p:ph type="title"/>
          </p:nvPr>
        </p:nvSpPr>
        <p:spPr>
          <a:xfrm>
            <a:off x="609601" y="306000"/>
            <a:ext cx="6179999" cy="1144800"/>
          </a:xfrm>
        </p:spPr>
        <p:txBody>
          <a:bodyPr/>
          <a:lstStyle/>
          <a:p>
            <a:r>
              <a:rPr lang="fi-FI" dirty="0"/>
              <a:t>Vyöhykeuudistuksen vaikutuksia</a:t>
            </a:r>
          </a:p>
        </p:txBody>
      </p:sp>
      <p:sp>
        <p:nvSpPr>
          <p:cNvPr id="3" name="Sisällön paikkamerkki 2">
            <a:extLst>
              <a:ext uri="{FF2B5EF4-FFF2-40B4-BE49-F238E27FC236}">
                <a16:creationId xmlns:a16="http://schemas.microsoft.com/office/drawing/2014/main" id="{5E59D1E2-5361-47E5-8D23-BCBF00CA63E8}"/>
              </a:ext>
            </a:extLst>
          </p:cNvPr>
          <p:cNvSpPr>
            <a:spLocks noGrp="1"/>
          </p:cNvSpPr>
          <p:nvPr>
            <p:ph sz="half" idx="1"/>
          </p:nvPr>
        </p:nvSpPr>
        <p:spPr>
          <a:xfrm>
            <a:off x="609600" y="1677601"/>
            <a:ext cx="4010025" cy="3070862"/>
          </a:xfrm>
          <a:ln w="19050">
            <a:solidFill>
              <a:schemeClr val="accent1"/>
            </a:solidFill>
            <a:prstDash val="dash"/>
          </a:ln>
        </p:spPr>
        <p:txBody>
          <a:bodyPr/>
          <a:lstStyle/>
          <a:p>
            <a:pPr marL="0" indent="0">
              <a:spcAft>
                <a:spcPts val="600"/>
              </a:spcAft>
              <a:buNone/>
            </a:pPr>
            <a:r>
              <a:rPr lang="fi-FI" sz="1600" dirty="0"/>
              <a:t>Sekä vyöhyke-, että tasataksajärjestelmässä </a:t>
            </a:r>
            <a:r>
              <a:rPr lang="fi-FI" sz="1600" b="1" dirty="0"/>
              <a:t>vyöhykkeiden lukumäärä vähenee </a:t>
            </a:r>
            <a:r>
              <a:rPr lang="fi-FI" sz="1600" dirty="0"/>
              <a:t>nykyiseen verrattuna. Molemmat järjestelmät ovat nykyistä järjestelmää yksinkertaisempia. </a:t>
            </a:r>
          </a:p>
          <a:p>
            <a:pPr marL="0" indent="0">
              <a:spcAft>
                <a:spcPts val="600"/>
              </a:spcAft>
              <a:buNone/>
            </a:pPr>
            <a:r>
              <a:rPr lang="fi-FI" sz="1600" dirty="0"/>
              <a:t>Taksajärjestelmän ymmärrettävyys on tärkeä tekijä joukkoliikenteen käytön lisäämisessä: suurin potentiaali joukkoliikennematkojen lisäämiselle on asiakasryhmässä, jotka käyttävät joukkoliikennettä harvoin. Jotta ihminen matkustaisi joukkoliikenteellä aiempaa useammin, tulisi matkustamisen olla helppoa. Sopivan lipun löytäminen helpottuu, kun lippuvalikoimaa yksinkertaistuu.</a:t>
            </a:r>
          </a:p>
          <a:p>
            <a:pPr marL="0" indent="0">
              <a:spcAft>
                <a:spcPts val="600"/>
              </a:spcAft>
              <a:buNone/>
            </a:pPr>
            <a:endParaRPr lang="fi-FI" sz="1400" dirty="0"/>
          </a:p>
        </p:txBody>
      </p:sp>
      <p:sp>
        <p:nvSpPr>
          <p:cNvPr id="8" name="Sisällön paikkamerkki 7">
            <a:extLst>
              <a:ext uri="{FF2B5EF4-FFF2-40B4-BE49-F238E27FC236}">
                <a16:creationId xmlns:a16="http://schemas.microsoft.com/office/drawing/2014/main" id="{AE0332FB-E1A2-4F98-9398-E0AD44D3A67D}"/>
              </a:ext>
            </a:extLst>
          </p:cNvPr>
          <p:cNvSpPr>
            <a:spLocks noGrp="1"/>
          </p:cNvSpPr>
          <p:nvPr>
            <p:ph sz="half" idx="2"/>
          </p:nvPr>
        </p:nvSpPr>
        <p:spPr>
          <a:xfrm>
            <a:off x="5019676" y="1677600"/>
            <a:ext cx="6915650" cy="1970475"/>
          </a:xfrm>
        </p:spPr>
        <p:txBody>
          <a:bodyPr/>
          <a:lstStyle/>
          <a:p>
            <a:pPr marL="0" indent="0">
              <a:spcAft>
                <a:spcPts val="600"/>
              </a:spcAft>
              <a:buNone/>
            </a:pPr>
            <a:r>
              <a:rPr lang="fi-FI" sz="1600" dirty="0"/>
              <a:t>Lippujärjestelmä yksinkertaistuu, kun </a:t>
            </a:r>
            <a:r>
              <a:rPr lang="fi-FI" sz="1600" b="1" dirty="0"/>
              <a:t>kaikilla lipputyypeillä yhtenäinen lippuvalikoima ja hinnoitteluperuste</a:t>
            </a:r>
            <a:r>
              <a:rPr lang="fi-FI" sz="1600" dirty="0"/>
              <a:t> – kuinka monen vyöhykkeen lippuja on tarjolla</a:t>
            </a:r>
          </a:p>
          <a:p>
            <a:pPr lvl="1">
              <a:spcAft>
                <a:spcPts val="600"/>
              </a:spcAft>
            </a:pPr>
            <a:r>
              <a:rPr lang="fi-FI" sz="1400" dirty="0"/>
              <a:t>Nykytilassa kerta- ja arvolippuja 2…7 vyöhykkeelle alemmassa hintaluokassa ja 2…9 vyöhykkeelle korkeammassa hintaluokassa, kausilippuja 2, 6, 7 tai 8 vyöhykkeelle</a:t>
            </a:r>
          </a:p>
          <a:p>
            <a:pPr lvl="1">
              <a:spcAft>
                <a:spcPts val="600"/>
              </a:spcAft>
            </a:pPr>
            <a:r>
              <a:rPr lang="fi-FI" sz="1400" dirty="0"/>
              <a:t>Uusien vyöhykerajojen järjestelmässä kaikkia peruslipputyyppejä tarjotaan 2, 3 tai 4 vyöhykkeelle, eli hintavaihtoehtoja on kolme per lipputyyppi</a:t>
            </a:r>
          </a:p>
          <a:p>
            <a:pPr lvl="1">
              <a:spcAft>
                <a:spcPts val="600"/>
              </a:spcAft>
            </a:pPr>
            <a:r>
              <a:rPr lang="fi-FI" sz="1400" dirty="0"/>
              <a:t>Tasataksajärjestelmässä kaikki peruslipputyypit oikeuttavat matkustamaan koko alueella, eli hintavaihtoehtoja on yksi per lipputyyppi.</a:t>
            </a:r>
          </a:p>
          <a:p>
            <a:pPr>
              <a:spcAft>
                <a:spcPts val="600"/>
              </a:spcAft>
            </a:pPr>
            <a:endParaRPr lang="fi-FI" sz="1400" dirty="0"/>
          </a:p>
          <a:p>
            <a:endParaRPr lang="fi-FI" dirty="0"/>
          </a:p>
        </p:txBody>
      </p:sp>
      <p:sp>
        <p:nvSpPr>
          <p:cNvPr id="5" name="Alatunnisteen paikkamerkki 4">
            <a:extLst>
              <a:ext uri="{FF2B5EF4-FFF2-40B4-BE49-F238E27FC236}">
                <a16:creationId xmlns:a16="http://schemas.microsoft.com/office/drawing/2014/main" id="{0085BD8C-49F4-4EBB-858D-8BC1A570B78F}"/>
              </a:ext>
            </a:extLst>
          </p:cNvPr>
          <p:cNvSpPr>
            <a:spLocks noGrp="1"/>
          </p:cNvSpPr>
          <p:nvPr>
            <p:ph type="ftr" sz="quarter" idx="10"/>
          </p:nvPr>
        </p:nvSpPr>
        <p:spPr/>
        <p:txBody>
          <a:bodyPr/>
          <a:lstStyle/>
          <a:p>
            <a:r>
              <a:rPr lang="fi-FI"/>
              <a:t>[Esittäjän nimi]</a:t>
            </a:r>
          </a:p>
        </p:txBody>
      </p:sp>
      <p:sp>
        <p:nvSpPr>
          <p:cNvPr id="6" name="Dian numeron paikkamerkki 5">
            <a:extLst>
              <a:ext uri="{FF2B5EF4-FFF2-40B4-BE49-F238E27FC236}">
                <a16:creationId xmlns:a16="http://schemas.microsoft.com/office/drawing/2014/main" id="{2BDD9997-D703-422D-90CE-5028A709D31C}"/>
              </a:ext>
            </a:extLst>
          </p:cNvPr>
          <p:cNvSpPr>
            <a:spLocks noGrp="1"/>
          </p:cNvSpPr>
          <p:nvPr>
            <p:ph type="sldNum" sz="quarter" idx="11"/>
          </p:nvPr>
        </p:nvSpPr>
        <p:spPr/>
        <p:txBody>
          <a:bodyPr/>
          <a:lstStyle/>
          <a:p>
            <a:fld id="{EB59C1E5-9392-4F9A-9014-AC739622B32D}" type="slidenum">
              <a:rPr lang="fi-FI" smtClean="0"/>
              <a:t>12</a:t>
            </a:fld>
            <a:endParaRPr lang="fi-FI"/>
          </a:p>
        </p:txBody>
      </p:sp>
      <p:sp>
        <p:nvSpPr>
          <p:cNvPr id="4" name="Päivämäärän paikkamerkki 3">
            <a:extLst>
              <a:ext uri="{FF2B5EF4-FFF2-40B4-BE49-F238E27FC236}">
                <a16:creationId xmlns:a16="http://schemas.microsoft.com/office/drawing/2014/main" id="{4DBAF340-8522-4E38-8C62-A41A03834F8E}"/>
              </a:ext>
            </a:extLst>
          </p:cNvPr>
          <p:cNvSpPr>
            <a:spLocks noGrp="1"/>
          </p:cNvSpPr>
          <p:nvPr>
            <p:ph type="dt" sz="half" idx="12"/>
          </p:nvPr>
        </p:nvSpPr>
        <p:spPr/>
        <p:txBody>
          <a:bodyPr/>
          <a:lstStyle/>
          <a:p>
            <a:fld id="{B0B8817A-9C08-4EA3-B3CE-2982CD89E245}" type="datetime1">
              <a:rPr lang="fi-FI" smtClean="0"/>
              <a:t>17.11.2020</a:t>
            </a:fld>
            <a:endParaRPr lang="fi-FI"/>
          </a:p>
        </p:txBody>
      </p:sp>
      <p:graphicFrame>
        <p:nvGraphicFramePr>
          <p:cNvPr id="7" name="Taulukko 7">
            <a:extLst>
              <a:ext uri="{FF2B5EF4-FFF2-40B4-BE49-F238E27FC236}">
                <a16:creationId xmlns:a16="http://schemas.microsoft.com/office/drawing/2014/main" id="{F8314ABC-ABC3-44D3-9CD2-4451DDB2882F}"/>
              </a:ext>
            </a:extLst>
          </p:cNvPr>
          <p:cNvGraphicFramePr>
            <a:graphicFrameLocks noGrp="1"/>
          </p:cNvGraphicFramePr>
          <p:nvPr>
            <p:extLst>
              <p:ext uri="{D42A27DB-BD31-4B8C-83A1-F6EECF244321}">
                <p14:modId xmlns:p14="http://schemas.microsoft.com/office/powerpoint/2010/main" val="3752649724"/>
              </p:ext>
            </p:extLst>
          </p:nvPr>
        </p:nvGraphicFramePr>
        <p:xfrm>
          <a:off x="5196139" y="3648075"/>
          <a:ext cx="6562724" cy="1584960"/>
        </p:xfrm>
        <a:graphic>
          <a:graphicData uri="http://schemas.openxmlformats.org/drawingml/2006/table">
            <a:tbl>
              <a:tblPr firstRow="1" bandRow="1">
                <a:tableStyleId>{B301B821-A1FF-4177-AEE7-76D212191A09}</a:tableStyleId>
              </a:tblPr>
              <a:tblGrid>
                <a:gridCol w="1762125">
                  <a:extLst>
                    <a:ext uri="{9D8B030D-6E8A-4147-A177-3AD203B41FA5}">
                      <a16:colId xmlns:a16="http://schemas.microsoft.com/office/drawing/2014/main" val="445034160"/>
                    </a:ext>
                  </a:extLst>
                </a:gridCol>
                <a:gridCol w="1676400">
                  <a:extLst>
                    <a:ext uri="{9D8B030D-6E8A-4147-A177-3AD203B41FA5}">
                      <a16:colId xmlns:a16="http://schemas.microsoft.com/office/drawing/2014/main" val="724116603"/>
                    </a:ext>
                  </a:extLst>
                </a:gridCol>
                <a:gridCol w="1657350">
                  <a:extLst>
                    <a:ext uri="{9D8B030D-6E8A-4147-A177-3AD203B41FA5}">
                      <a16:colId xmlns:a16="http://schemas.microsoft.com/office/drawing/2014/main" val="3953439045"/>
                    </a:ext>
                  </a:extLst>
                </a:gridCol>
                <a:gridCol w="1466849">
                  <a:extLst>
                    <a:ext uri="{9D8B030D-6E8A-4147-A177-3AD203B41FA5}">
                      <a16:colId xmlns:a16="http://schemas.microsoft.com/office/drawing/2014/main" val="1277565554"/>
                    </a:ext>
                  </a:extLst>
                </a:gridCol>
              </a:tblGrid>
              <a:tr h="119546">
                <a:tc>
                  <a:txBody>
                    <a:bodyPr/>
                    <a:lstStyle/>
                    <a:p>
                      <a:r>
                        <a:rPr lang="fi-FI" sz="1600" dirty="0"/>
                        <a:t>Hintavaihtoehtojen lukumäärä</a:t>
                      </a:r>
                    </a:p>
                  </a:txBody>
                  <a:tcPr/>
                </a:tc>
                <a:tc>
                  <a:txBody>
                    <a:bodyPr/>
                    <a:lstStyle/>
                    <a:p>
                      <a:pPr algn="ctr"/>
                      <a:r>
                        <a:rPr lang="fi-FI" sz="1600" dirty="0"/>
                        <a:t>Nykytila</a:t>
                      </a:r>
                    </a:p>
                  </a:txBody>
                  <a:tcPr/>
                </a:tc>
                <a:tc>
                  <a:txBody>
                    <a:bodyPr/>
                    <a:lstStyle/>
                    <a:p>
                      <a:pPr algn="ctr"/>
                      <a:r>
                        <a:rPr lang="fi-FI" sz="1600" dirty="0"/>
                        <a:t>Uudet vyöhykerajat</a:t>
                      </a:r>
                    </a:p>
                  </a:txBody>
                  <a:tcPr/>
                </a:tc>
                <a:tc>
                  <a:txBody>
                    <a:bodyPr/>
                    <a:lstStyle/>
                    <a:p>
                      <a:pPr algn="ctr"/>
                      <a:r>
                        <a:rPr lang="fi-FI" sz="1600" dirty="0"/>
                        <a:t>Tasataksa</a:t>
                      </a:r>
                    </a:p>
                  </a:txBody>
                  <a:tcPr/>
                </a:tc>
                <a:extLst>
                  <a:ext uri="{0D108BD9-81ED-4DB2-BD59-A6C34878D82A}">
                    <a16:rowId xmlns:a16="http://schemas.microsoft.com/office/drawing/2014/main" val="1049742209"/>
                  </a:ext>
                </a:extLst>
              </a:tr>
              <a:tr h="0">
                <a:tc>
                  <a:txBody>
                    <a:bodyPr/>
                    <a:lstStyle/>
                    <a:p>
                      <a:r>
                        <a:rPr lang="fi-FI" sz="1600" dirty="0"/>
                        <a:t>Kausi</a:t>
                      </a:r>
                    </a:p>
                  </a:txBody>
                  <a:tcPr/>
                </a:tc>
                <a:tc>
                  <a:txBody>
                    <a:bodyPr/>
                    <a:lstStyle/>
                    <a:p>
                      <a:pPr algn="ctr"/>
                      <a:r>
                        <a:rPr lang="fi-FI" sz="1600" dirty="0"/>
                        <a:t>4</a:t>
                      </a:r>
                    </a:p>
                  </a:txBody>
                  <a:tcPr/>
                </a:tc>
                <a:tc>
                  <a:txBody>
                    <a:bodyPr/>
                    <a:lstStyle/>
                    <a:p>
                      <a:pPr algn="ctr"/>
                      <a:r>
                        <a:rPr lang="fi-FI" sz="1600" dirty="0"/>
                        <a:t>3</a:t>
                      </a:r>
                    </a:p>
                  </a:txBody>
                  <a:tcPr/>
                </a:tc>
                <a:tc>
                  <a:txBody>
                    <a:bodyPr/>
                    <a:lstStyle/>
                    <a:p>
                      <a:pPr algn="ctr"/>
                      <a:r>
                        <a:rPr lang="fi-FI" sz="1600" dirty="0"/>
                        <a:t>1</a:t>
                      </a:r>
                    </a:p>
                  </a:txBody>
                  <a:tcPr/>
                </a:tc>
                <a:extLst>
                  <a:ext uri="{0D108BD9-81ED-4DB2-BD59-A6C34878D82A}">
                    <a16:rowId xmlns:a16="http://schemas.microsoft.com/office/drawing/2014/main" val="2857368864"/>
                  </a:ext>
                </a:extLst>
              </a:tr>
              <a:tr h="0">
                <a:tc>
                  <a:txBody>
                    <a:bodyPr/>
                    <a:lstStyle/>
                    <a:p>
                      <a:r>
                        <a:rPr lang="fi-FI" sz="1600" dirty="0"/>
                        <a:t>Kerta</a:t>
                      </a:r>
                    </a:p>
                  </a:txBody>
                  <a:tcPr/>
                </a:tc>
                <a:tc>
                  <a:txBody>
                    <a:bodyPr/>
                    <a:lstStyle/>
                    <a:p>
                      <a:pPr algn="ctr"/>
                      <a:r>
                        <a:rPr lang="fi-FI" sz="1600" dirty="0"/>
                        <a:t>14</a:t>
                      </a:r>
                    </a:p>
                  </a:txBody>
                  <a:tcPr/>
                </a:tc>
                <a:tc>
                  <a:txBody>
                    <a:bodyPr/>
                    <a:lstStyle/>
                    <a:p>
                      <a:pPr algn="ctr"/>
                      <a:r>
                        <a:rPr lang="fi-FI" sz="1600" dirty="0"/>
                        <a:t>3</a:t>
                      </a:r>
                    </a:p>
                  </a:txBody>
                  <a:tcPr/>
                </a:tc>
                <a:tc>
                  <a:txBody>
                    <a:bodyPr/>
                    <a:lstStyle/>
                    <a:p>
                      <a:pPr algn="ctr"/>
                      <a:r>
                        <a:rPr lang="fi-FI" sz="1600" dirty="0"/>
                        <a:t>1</a:t>
                      </a:r>
                    </a:p>
                  </a:txBody>
                  <a:tcPr/>
                </a:tc>
                <a:extLst>
                  <a:ext uri="{0D108BD9-81ED-4DB2-BD59-A6C34878D82A}">
                    <a16:rowId xmlns:a16="http://schemas.microsoft.com/office/drawing/2014/main" val="1246354171"/>
                  </a:ext>
                </a:extLst>
              </a:tr>
              <a:tr h="0">
                <a:tc>
                  <a:txBody>
                    <a:bodyPr/>
                    <a:lstStyle/>
                    <a:p>
                      <a:r>
                        <a:rPr lang="fi-FI" sz="1600" dirty="0"/>
                        <a:t>Arvo</a:t>
                      </a:r>
                    </a:p>
                  </a:txBody>
                  <a:tcPr/>
                </a:tc>
                <a:tc>
                  <a:txBody>
                    <a:bodyPr/>
                    <a:lstStyle/>
                    <a:p>
                      <a:pPr algn="ctr"/>
                      <a:r>
                        <a:rPr lang="fi-FI" sz="1600" dirty="0"/>
                        <a:t>14</a:t>
                      </a:r>
                    </a:p>
                  </a:txBody>
                  <a:tcPr/>
                </a:tc>
                <a:tc>
                  <a:txBody>
                    <a:bodyPr/>
                    <a:lstStyle/>
                    <a:p>
                      <a:pPr algn="ctr"/>
                      <a:r>
                        <a:rPr lang="fi-FI" sz="1600" dirty="0"/>
                        <a:t>3</a:t>
                      </a:r>
                    </a:p>
                  </a:txBody>
                  <a:tcPr/>
                </a:tc>
                <a:tc>
                  <a:txBody>
                    <a:bodyPr/>
                    <a:lstStyle/>
                    <a:p>
                      <a:pPr algn="ctr"/>
                      <a:r>
                        <a:rPr lang="fi-FI" sz="1600" dirty="0"/>
                        <a:t>1</a:t>
                      </a:r>
                    </a:p>
                  </a:txBody>
                  <a:tcPr/>
                </a:tc>
                <a:extLst>
                  <a:ext uri="{0D108BD9-81ED-4DB2-BD59-A6C34878D82A}">
                    <a16:rowId xmlns:a16="http://schemas.microsoft.com/office/drawing/2014/main" val="2840505366"/>
                  </a:ext>
                </a:extLst>
              </a:tr>
            </a:tbl>
          </a:graphicData>
        </a:graphic>
      </p:graphicFrame>
      <p:sp>
        <p:nvSpPr>
          <p:cNvPr id="9" name="Tekstiruutu 8">
            <a:extLst>
              <a:ext uri="{FF2B5EF4-FFF2-40B4-BE49-F238E27FC236}">
                <a16:creationId xmlns:a16="http://schemas.microsoft.com/office/drawing/2014/main" id="{D5784DF0-942D-4633-BF40-84676D40B387}"/>
              </a:ext>
            </a:extLst>
          </p:cNvPr>
          <p:cNvSpPr txBox="1"/>
          <p:nvPr/>
        </p:nvSpPr>
        <p:spPr>
          <a:xfrm>
            <a:off x="737936" y="5383758"/>
            <a:ext cx="3147015" cy="369332"/>
          </a:xfrm>
          <a:prstGeom prst="rect">
            <a:avLst/>
          </a:prstGeom>
          <a:noFill/>
        </p:spPr>
        <p:txBody>
          <a:bodyPr wrap="none" rtlCol="0">
            <a:spAutoFit/>
          </a:bodyPr>
          <a:lstStyle/>
          <a:p>
            <a:r>
              <a:rPr lang="fi-FI" b="1" dirty="0">
                <a:solidFill>
                  <a:schemeClr val="bg1"/>
                </a:solidFill>
              </a:rPr>
              <a:t>Taksajärjestelmä yksinkertaistuu</a:t>
            </a:r>
          </a:p>
        </p:txBody>
      </p:sp>
      <p:sp>
        <p:nvSpPr>
          <p:cNvPr id="10" name="Tekstiruutu 9">
            <a:extLst>
              <a:ext uri="{FF2B5EF4-FFF2-40B4-BE49-F238E27FC236}">
                <a16:creationId xmlns:a16="http://schemas.microsoft.com/office/drawing/2014/main" id="{31860DDA-5AA2-4661-BC04-4A5ADB84C9C0}"/>
              </a:ext>
            </a:extLst>
          </p:cNvPr>
          <p:cNvSpPr txBox="1"/>
          <p:nvPr/>
        </p:nvSpPr>
        <p:spPr>
          <a:xfrm>
            <a:off x="737936" y="5806015"/>
            <a:ext cx="2993768" cy="369332"/>
          </a:xfrm>
          <a:prstGeom prst="rect">
            <a:avLst/>
          </a:prstGeom>
          <a:noFill/>
        </p:spPr>
        <p:txBody>
          <a:bodyPr wrap="none" rtlCol="0">
            <a:spAutoFit/>
          </a:bodyPr>
          <a:lstStyle/>
          <a:p>
            <a:r>
              <a:rPr lang="fi-FI" b="1" dirty="0">
                <a:solidFill>
                  <a:schemeClr val="bg1"/>
                </a:solidFill>
              </a:rPr>
              <a:t>Lippuvalikoima yksinkertaistuu</a:t>
            </a:r>
          </a:p>
        </p:txBody>
      </p:sp>
      <p:sp>
        <p:nvSpPr>
          <p:cNvPr id="11" name="Tekstiruutu 10">
            <a:extLst>
              <a:ext uri="{FF2B5EF4-FFF2-40B4-BE49-F238E27FC236}">
                <a16:creationId xmlns:a16="http://schemas.microsoft.com/office/drawing/2014/main" id="{BE40D5E2-62B3-4DBE-8E4B-C9B3B24944B5}"/>
              </a:ext>
            </a:extLst>
          </p:cNvPr>
          <p:cNvSpPr txBox="1"/>
          <p:nvPr/>
        </p:nvSpPr>
        <p:spPr>
          <a:xfrm>
            <a:off x="4619625" y="5492290"/>
            <a:ext cx="2169976" cy="646331"/>
          </a:xfrm>
          <a:prstGeom prst="rect">
            <a:avLst/>
          </a:prstGeom>
          <a:noFill/>
        </p:spPr>
        <p:txBody>
          <a:bodyPr wrap="square" rtlCol="0">
            <a:spAutoFit/>
          </a:bodyPr>
          <a:lstStyle/>
          <a:p>
            <a:pPr algn="ctr"/>
            <a:r>
              <a:rPr lang="fi-FI" b="1" dirty="0">
                <a:solidFill>
                  <a:schemeClr val="bg1"/>
                </a:solidFill>
                <a:sym typeface="Wingdings" panose="05000000000000000000" pitchFamily="2" charset="2"/>
              </a:rPr>
              <a:t>Joukkoliikenteen käytettävyys paranee</a:t>
            </a:r>
            <a:endParaRPr lang="fi-FI" b="1" dirty="0">
              <a:solidFill>
                <a:schemeClr val="bg1"/>
              </a:solidFill>
            </a:endParaRPr>
          </a:p>
        </p:txBody>
      </p:sp>
      <p:sp>
        <p:nvSpPr>
          <p:cNvPr id="12" name="Nuoli: Oikea 11">
            <a:extLst>
              <a:ext uri="{FF2B5EF4-FFF2-40B4-BE49-F238E27FC236}">
                <a16:creationId xmlns:a16="http://schemas.microsoft.com/office/drawing/2014/main" id="{BD5F45D0-20E9-4B08-97F1-D504CBFD9F00}"/>
              </a:ext>
            </a:extLst>
          </p:cNvPr>
          <p:cNvSpPr/>
          <p:nvPr/>
        </p:nvSpPr>
        <p:spPr>
          <a:xfrm rot="20922810">
            <a:off x="3919095" y="6020063"/>
            <a:ext cx="678540" cy="92296"/>
          </a:xfrm>
          <a:prstGeom prst="rightArrow">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4" name="Nuoli: Oikea 13">
            <a:extLst>
              <a:ext uri="{FF2B5EF4-FFF2-40B4-BE49-F238E27FC236}">
                <a16:creationId xmlns:a16="http://schemas.microsoft.com/office/drawing/2014/main" id="{4FBBFA0B-8EE1-4C12-BE1A-74CB853033CA}"/>
              </a:ext>
            </a:extLst>
          </p:cNvPr>
          <p:cNvSpPr/>
          <p:nvPr/>
        </p:nvSpPr>
        <p:spPr>
          <a:xfrm rot="1452025">
            <a:off x="3935125" y="5664794"/>
            <a:ext cx="678540" cy="92296"/>
          </a:xfrm>
          <a:prstGeom prst="rightArrow">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2202485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23506B-33AC-49E8-AF69-4C1F1219E8A4}"/>
              </a:ext>
            </a:extLst>
          </p:cNvPr>
          <p:cNvSpPr>
            <a:spLocks noGrp="1"/>
          </p:cNvSpPr>
          <p:nvPr>
            <p:ph type="title"/>
          </p:nvPr>
        </p:nvSpPr>
        <p:spPr/>
        <p:txBody>
          <a:bodyPr/>
          <a:lstStyle/>
          <a:p>
            <a:r>
              <a:rPr lang="fi-FI" dirty="0"/>
              <a:t>Asiakasryhmä ja alennusprosentit</a:t>
            </a:r>
            <a:endParaRPr lang="fi-FI" sz="2800" dirty="0"/>
          </a:p>
        </p:txBody>
      </p:sp>
      <p:sp>
        <p:nvSpPr>
          <p:cNvPr id="3" name="Sisällön paikkamerkki 2">
            <a:extLst>
              <a:ext uri="{FF2B5EF4-FFF2-40B4-BE49-F238E27FC236}">
                <a16:creationId xmlns:a16="http://schemas.microsoft.com/office/drawing/2014/main" id="{1FDE7135-0F10-4132-A5E2-55D01C2C3662}"/>
              </a:ext>
            </a:extLst>
          </p:cNvPr>
          <p:cNvSpPr>
            <a:spLocks noGrp="1"/>
          </p:cNvSpPr>
          <p:nvPr>
            <p:ph sz="half" idx="1"/>
          </p:nvPr>
        </p:nvSpPr>
        <p:spPr>
          <a:xfrm>
            <a:off x="6677305" y="1630862"/>
            <a:ext cx="5385600" cy="3637700"/>
          </a:xfrm>
        </p:spPr>
        <p:txBody>
          <a:bodyPr/>
          <a:lstStyle/>
          <a:p>
            <a:pPr marL="0" indent="0">
              <a:spcAft>
                <a:spcPts val="600"/>
              </a:spcAft>
              <a:buNone/>
            </a:pPr>
            <a:r>
              <a:rPr lang="fi-FI" sz="1600" b="1" dirty="0"/>
              <a:t>Vaikutukset</a:t>
            </a:r>
          </a:p>
          <a:p>
            <a:pPr>
              <a:spcAft>
                <a:spcPts val="600"/>
              </a:spcAft>
            </a:pPr>
            <a:r>
              <a:rPr lang="fi-FI" sz="1600" dirty="0"/>
              <a:t>Senioreille lisätään alennus myös kausilippuihin</a:t>
            </a:r>
          </a:p>
          <a:p>
            <a:pPr lvl="1">
              <a:spcAft>
                <a:spcPts val="600"/>
              </a:spcAft>
            </a:pPr>
            <a:r>
              <a:rPr lang="fi-FI" sz="1400" dirty="0"/>
              <a:t>Kausilippualennus heikentää arvolippujen houkuttelevuutta ja on ristiriidassa arvolippualennuksen myöntämisen periaatteen kanssa. Arvolippualennus tarkoituksena on ollut ohjata kysyntää ajankohtaan, jolloin joukkoliikenteen kapasiteetti on vajaakäytössä.</a:t>
            </a:r>
          </a:p>
          <a:p>
            <a:pPr>
              <a:spcAft>
                <a:spcPts val="600"/>
              </a:spcAft>
            </a:pPr>
            <a:r>
              <a:rPr lang="fi-FI" sz="1600" dirty="0"/>
              <a:t>Nuorten ja opiskelijoiden arvolipun alennus kasvaa huomattavasti</a:t>
            </a:r>
          </a:p>
          <a:p>
            <a:pPr>
              <a:spcAft>
                <a:spcPts val="600"/>
              </a:spcAft>
            </a:pPr>
            <a:r>
              <a:rPr lang="fi-FI" sz="1600" dirty="0"/>
              <a:t>Lasten arvolipun alennus kasvaa</a:t>
            </a:r>
          </a:p>
          <a:p>
            <a:pPr>
              <a:spcAft>
                <a:spcPts val="600"/>
              </a:spcAft>
            </a:pPr>
            <a:r>
              <a:rPr lang="fi-FI" sz="1600" dirty="0"/>
              <a:t>Nousujen määrä näillä lipputyypeillä kasvaa. Osa kasvusta tulee muista lipputyypeistä (esimerkiksi senioreilla osa nykyisistä kerta- ja arvolippujen käyttäjistä siirtyy kausilippuihin), osa ovat uusia joukkoliikenteen nousuja.</a:t>
            </a:r>
          </a:p>
        </p:txBody>
      </p:sp>
      <p:sp>
        <p:nvSpPr>
          <p:cNvPr id="5" name="Sisällön paikkamerkki 4">
            <a:extLst>
              <a:ext uri="{FF2B5EF4-FFF2-40B4-BE49-F238E27FC236}">
                <a16:creationId xmlns:a16="http://schemas.microsoft.com/office/drawing/2014/main" id="{4E9460FB-A816-468F-A2D3-FDBBFA3C0A55}"/>
              </a:ext>
            </a:extLst>
          </p:cNvPr>
          <p:cNvSpPr>
            <a:spLocks noGrp="1"/>
          </p:cNvSpPr>
          <p:nvPr>
            <p:ph sz="half" idx="2"/>
          </p:nvPr>
        </p:nvSpPr>
        <p:spPr>
          <a:xfrm>
            <a:off x="758514" y="1450800"/>
            <a:ext cx="5284800" cy="851041"/>
          </a:xfrm>
        </p:spPr>
        <p:txBody>
          <a:bodyPr/>
          <a:lstStyle/>
          <a:p>
            <a:pPr marL="0" indent="0">
              <a:spcAft>
                <a:spcPts val="600"/>
              </a:spcAft>
              <a:buNone/>
            </a:pPr>
            <a:r>
              <a:rPr lang="fi-FI" sz="1600" b="1" dirty="0"/>
              <a:t>Muutokset</a:t>
            </a:r>
          </a:p>
          <a:p>
            <a:pPr>
              <a:spcAft>
                <a:spcPts val="600"/>
              </a:spcAft>
            </a:pPr>
            <a:r>
              <a:rPr lang="fi-FI" sz="1600" dirty="0"/>
              <a:t>Ikärajat nykyisen mukaiset</a:t>
            </a:r>
          </a:p>
          <a:p>
            <a:pPr>
              <a:spcAft>
                <a:spcPts val="600"/>
              </a:spcAft>
            </a:pPr>
            <a:r>
              <a:rPr lang="fi-FI" sz="1600" dirty="0"/>
              <a:t>Alennettujen arvolippujen hinta lasketaan nykytilanteessa aina aikuisen kertalipun hinnasta. Uudistuksessa arvolipun alennus lasketaan aikuisen arvolipun hinnasta.</a:t>
            </a:r>
          </a:p>
          <a:p>
            <a:pPr marL="0" indent="0">
              <a:spcAft>
                <a:spcPts val="600"/>
              </a:spcAft>
              <a:buNone/>
            </a:pPr>
            <a:endParaRPr lang="fi-FI" sz="1600" b="1" dirty="0"/>
          </a:p>
          <a:p>
            <a:pPr marL="0" indent="0">
              <a:spcAft>
                <a:spcPts val="600"/>
              </a:spcAft>
              <a:buNone/>
            </a:pPr>
            <a:endParaRPr lang="fi-FI" sz="1600" b="1" dirty="0"/>
          </a:p>
        </p:txBody>
      </p:sp>
      <p:sp>
        <p:nvSpPr>
          <p:cNvPr id="6" name="Dian numeron paikkamerkki 5">
            <a:extLst>
              <a:ext uri="{FF2B5EF4-FFF2-40B4-BE49-F238E27FC236}">
                <a16:creationId xmlns:a16="http://schemas.microsoft.com/office/drawing/2014/main" id="{64C1B142-F90D-49D6-A5EF-E3662938719B}"/>
              </a:ext>
            </a:extLst>
          </p:cNvPr>
          <p:cNvSpPr>
            <a:spLocks noGrp="1"/>
          </p:cNvSpPr>
          <p:nvPr>
            <p:ph type="sldNum" sz="quarter" idx="11"/>
          </p:nvPr>
        </p:nvSpPr>
        <p:spPr/>
        <p:txBody>
          <a:bodyPr/>
          <a:lstStyle/>
          <a:p>
            <a:fld id="{EB59C1E5-9392-4F9A-9014-AC739622B32D}" type="slidenum">
              <a:rPr lang="fi-FI" smtClean="0"/>
              <a:t>13</a:t>
            </a:fld>
            <a:endParaRPr lang="fi-FI"/>
          </a:p>
        </p:txBody>
      </p:sp>
      <p:sp>
        <p:nvSpPr>
          <p:cNvPr id="4" name="Päivämäärän paikkamerkki 3">
            <a:extLst>
              <a:ext uri="{FF2B5EF4-FFF2-40B4-BE49-F238E27FC236}">
                <a16:creationId xmlns:a16="http://schemas.microsoft.com/office/drawing/2014/main" id="{5CA49756-2CB0-415F-8F8F-E2F6D596326D}"/>
              </a:ext>
            </a:extLst>
          </p:cNvPr>
          <p:cNvSpPr>
            <a:spLocks noGrp="1"/>
          </p:cNvSpPr>
          <p:nvPr>
            <p:ph type="dt" sz="half" idx="12"/>
          </p:nvPr>
        </p:nvSpPr>
        <p:spPr/>
        <p:txBody>
          <a:bodyPr/>
          <a:lstStyle/>
          <a:p>
            <a:fld id="{B0B8817A-9C08-4EA3-B3CE-2982CD89E245}" type="datetime1">
              <a:rPr lang="fi-FI" smtClean="0"/>
              <a:t>17.11.2020</a:t>
            </a:fld>
            <a:endParaRPr lang="fi-FI"/>
          </a:p>
        </p:txBody>
      </p:sp>
      <p:graphicFrame>
        <p:nvGraphicFramePr>
          <p:cNvPr id="7" name="Taulukko 7">
            <a:extLst>
              <a:ext uri="{FF2B5EF4-FFF2-40B4-BE49-F238E27FC236}">
                <a16:creationId xmlns:a16="http://schemas.microsoft.com/office/drawing/2014/main" id="{3AEFDB93-CCAC-4D16-853E-3262398D29C4}"/>
              </a:ext>
            </a:extLst>
          </p:cNvPr>
          <p:cNvGraphicFramePr>
            <a:graphicFrameLocks noGrp="1"/>
          </p:cNvGraphicFramePr>
          <p:nvPr>
            <p:extLst>
              <p:ext uri="{D42A27DB-BD31-4B8C-83A1-F6EECF244321}">
                <p14:modId xmlns:p14="http://schemas.microsoft.com/office/powerpoint/2010/main" val="1810082827"/>
              </p:ext>
            </p:extLst>
          </p:nvPr>
        </p:nvGraphicFramePr>
        <p:xfrm>
          <a:off x="763872" y="2767059"/>
          <a:ext cx="5546392" cy="3942080"/>
        </p:xfrm>
        <a:graphic>
          <a:graphicData uri="http://schemas.openxmlformats.org/drawingml/2006/table">
            <a:tbl>
              <a:tblPr firstRow="1" bandRow="1">
                <a:tableStyleId>{B301B821-A1FF-4177-AEE7-76D212191A09}</a:tableStyleId>
              </a:tblPr>
              <a:tblGrid>
                <a:gridCol w="1149016">
                  <a:extLst>
                    <a:ext uri="{9D8B030D-6E8A-4147-A177-3AD203B41FA5}">
                      <a16:colId xmlns:a16="http://schemas.microsoft.com/office/drawing/2014/main" val="2847395439"/>
                    </a:ext>
                  </a:extLst>
                </a:gridCol>
                <a:gridCol w="2359019">
                  <a:extLst>
                    <a:ext uri="{9D8B030D-6E8A-4147-A177-3AD203B41FA5}">
                      <a16:colId xmlns:a16="http://schemas.microsoft.com/office/drawing/2014/main" val="2998016377"/>
                    </a:ext>
                  </a:extLst>
                </a:gridCol>
                <a:gridCol w="2038357">
                  <a:extLst>
                    <a:ext uri="{9D8B030D-6E8A-4147-A177-3AD203B41FA5}">
                      <a16:colId xmlns:a16="http://schemas.microsoft.com/office/drawing/2014/main" val="4271318619"/>
                    </a:ext>
                  </a:extLst>
                </a:gridCol>
              </a:tblGrid>
              <a:tr h="370840">
                <a:tc>
                  <a:txBody>
                    <a:bodyPr/>
                    <a:lstStyle/>
                    <a:p>
                      <a:endParaRPr lang="fi-FI" sz="1600" dirty="0"/>
                    </a:p>
                  </a:txBody>
                  <a:tcPr/>
                </a:tc>
                <a:tc>
                  <a:txBody>
                    <a:bodyPr/>
                    <a:lstStyle/>
                    <a:p>
                      <a:r>
                        <a:rPr lang="fi-FI" sz="1600" dirty="0"/>
                        <a:t>Nykyisin*</a:t>
                      </a:r>
                    </a:p>
                  </a:txBody>
                  <a:tcPr/>
                </a:tc>
                <a:tc>
                  <a:txBody>
                    <a:bodyPr/>
                    <a:lstStyle/>
                    <a:p>
                      <a:r>
                        <a:rPr lang="fi-FI" sz="1600" dirty="0"/>
                        <a:t>Uudistuksessa</a:t>
                      </a:r>
                    </a:p>
                  </a:txBody>
                  <a:tcPr/>
                </a:tc>
                <a:extLst>
                  <a:ext uri="{0D108BD9-81ED-4DB2-BD59-A6C34878D82A}">
                    <a16:rowId xmlns:a16="http://schemas.microsoft.com/office/drawing/2014/main" val="1537204396"/>
                  </a:ext>
                </a:extLst>
              </a:tr>
              <a:tr h="370840">
                <a:tc>
                  <a:txBody>
                    <a:bodyPr/>
                    <a:lstStyle/>
                    <a:p>
                      <a:r>
                        <a:rPr lang="fi-FI" sz="1600" dirty="0"/>
                        <a:t>Aikuiset</a:t>
                      </a:r>
                    </a:p>
                  </a:txBody>
                  <a:tcPr/>
                </a:tc>
                <a:tc>
                  <a:txBody>
                    <a:bodyPr/>
                    <a:lstStyle/>
                    <a:p>
                      <a:r>
                        <a:rPr lang="fi-FI" sz="1600" dirty="0"/>
                        <a:t>Ei alennuksia</a:t>
                      </a:r>
                    </a:p>
                  </a:txBody>
                  <a:tcPr/>
                </a:tc>
                <a:tc>
                  <a:txBody>
                    <a:bodyPr/>
                    <a:lstStyle/>
                    <a:p>
                      <a:r>
                        <a:rPr lang="fi-FI" sz="1600" dirty="0"/>
                        <a:t>Ei alennuksia</a:t>
                      </a:r>
                    </a:p>
                  </a:txBody>
                  <a:tcPr/>
                </a:tc>
                <a:extLst>
                  <a:ext uri="{0D108BD9-81ED-4DB2-BD59-A6C34878D82A}">
                    <a16:rowId xmlns:a16="http://schemas.microsoft.com/office/drawing/2014/main" val="1524136499"/>
                  </a:ext>
                </a:extLst>
              </a:tr>
              <a:tr h="370840">
                <a:tc>
                  <a:txBody>
                    <a:bodyPr/>
                    <a:lstStyle/>
                    <a:p>
                      <a:r>
                        <a:rPr lang="fi-FI" sz="1600" dirty="0"/>
                        <a:t>Seniorit</a:t>
                      </a:r>
                    </a:p>
                  </a:txBody>
                  <a:tcPr/>
                </a:tc>
                <a:tc>
                  <a:txBody>
                    <a:bodyPr/>
                    <a:lstStyle/>
                    <a:p>
                      <a:r>
                        <a:rPr lang="fi-FI" sz="1600" dirty="0"/>
                        <a:t>Arvolipun hinta -50 % aikuisen kertalipusta</a:t>
                      </a:r>
                    </a:p>
                  </a:txBody>
                  <a:tcPr/>
                </a:tc>
                <a:tc>
                  <a:txBody>
                    <a:bodyPr/>
                    <a:lstStyle/>
                    <a:p>
                      <a:r>
                        <a:rPr lang="fi-FI" sz="1600" dirty="0"/>
                        <a:t>- Kausi- ja arvolipun hinta -30 % aikuisen kausi- ja arvolipuista**</a:t>
                      </a:r>
                    </a:p>
                  </a:txBody>
                  <a:tcPr/>
                </a:tc>
                <a:extLst>
                  <a:ext uri="{0D108BD9-81ED-4DB2-BD59-A6C34878D82A}">
                    <a16:rowId xmlns:a16="http://schemas.microsoft.com/office/drawing/2014/main" val="3757827180"/>
                  </a:ext>
                </a:extLst>
              </a:tr>
              <a:tr h="370840">
                <a:tc>
                  <a:txBody>
                    <a:bodyPr/>
                    <a:lstStyle/>
                    <a:p>
                      <a:r>
                        <a:rPr lang="fi-FI" sz="1600" dirty="0"/>
                        <a:t>Nuoret ja opiskelijat</a:t>
                      </a:r>
                    </a:p>
                  </a:txBody>
                  <a:tcPr/>
                </a:tc>
                <a:tc>
                  <a:txBody>
                    <a:bodyPr/>
                    <a:lstStyle/>
                    <a:p>
                      <a:r>
                        <a:rPr lang="fi-FI" sz="1600" dirty="0"/>
                        <a:t>- Kausilipun hinta -30 % aikuisen kausilipusta</a:t>
                      </a:r>
                    </a:p>
                    <a:p>
                      <a:r>
                        <a:rPr lang="fi-FI" sz="1600" dirty="0"/>
                        <a:t>- Arvolipun hinta -30 % aikuisen kertalipusta</a:t>
                      </a:r>
                    </a:p>
                  </a:txBody>
                  <a:tcPr/>
                </a:tc>
                <a:tc>
                  <a:txBody>
                    <a:bodyPr/>
                    <a:lstStyle/>
                    <a:p>
                      <a:r>
                        <a:rPr lang="fi-FI" sz="1600" dirty="0"/>
                        <a:t>-Kausi- ja arvolipun hinta -30 % aikuisen kausi- ja arvolipuista</a:t>
                      </a:r>
                    </a:p>
                  </a:txBody>
                  <a:tcPr/>
                </a:tc>
                <a:extLst>
                  <a:ext uri="{0D108BD9-81ED-4DB2-BD59-A6C34878D82A}">
                    <a16:rowId xmlns:a16="http://schemas.microsoft.com/office/drawing/2014/main" val="1208846420"/>
                  </a:ext>
                </a:extLst>
              </a:tr>
              <a:tr h="370840">
                <a:tc>
                  <a:txBody>
                    <a:bodyPr/>
                    <a:lstStyle/>
                    <a:p>
                      <a:r>
                        <a:rPr lang="fi-FI" sz="1600" dirty="0"/>
                        <a:t>Lapset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 Kausi- ja kertalipun hinta -50 % aikuisen kausi- ja kertalipusta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 Arvolipun hinta -50 % aikuisten kertalipusta</a:t>
                      </a:r>
                    </a:p>
                  </a:txBody>
                  <a:tcPr/>
                </a:tc>
                <a:tc>
                  <a:txBody>
                    <a:bodyPr/>
                    <a:lstStyle/>
                    <a:p>
                      <a:r>
                        <a:rPr lang="fi-FI" sz="1600" dirty="0"/>
                        <a:t>Kausi-, arvo- ja kertalipun hinta -50 % aikuisen kausi-, arvo- ja kertalipuista</a:t>
                      </a:r>
                    </a:p>
                  </a:txBody>
                  <a:tcPr/>
                </a:tc>
                <a:extLst>
                  <a:ext uri="{0D108BD9-81ED-4DB2-BD59-A6C34878D82A}">
                    <a16:rowId xmlns:a16="http://schemas.microsoft.com/office/drawing/2014/main" val="1637042627"/>
                  </a:ext>
                </a:extLst>
              </a:tr>
            </a:tbl>
          </a:graphicData>
        </a:graphic>
      </p:graphicFrame>
      <p:sp>
        <p:nvSpPr>
          <p:cNvPr id="9" name="Suorakulmio 8">
            <a:extLst>
              <a:ext uri="{FF2B5EF4-FFF2-40B4-BE49-F238E27FC236}">
                <a16:creationId xmlns:a16="http://schemas.microsoft.com/office/drawing/2014/main" id="{CACB34F1-4C74-4851-B58C-43B4CB606263}"/>
              </a:ext>
            </a:extLst>
          </p:cNvPr>
          <p:cNvSpPr/>
          <p:nvPr/>
        </p:nvSpPr>
        <p:spPr>
          <a:xfrm>
            <a:off x="6677305" y="4933098"/>
            <a:ext cx="5029977" cy="1031051"/>
          </a:xfrm>
          <a:prstGeom prst="rect">
            <a:avLst/>
          </a:prstGeom>
        </p:spPr>
        <p:txBody>
          <a:bodyPr wrap="square">
            <a:spAutoFit/>
          </a:bodyPr>
          <a:lstStyle/>
          <a:p>
            <a:pPr marL="0" lvl="2">
              <a:spcAft>
                <a:spcPts val="600"/>
              </a:spcAft>
              <a:buNone/>
            </a:pPr>
            <a:r>
              <a:rPr lang="fi-FI" sz="1400" dirty="0"/>
              <a:t>*Alennusprosentit vaihtelevat eri vyöhykkeisissä lipuissa</a:t>
            </a:r>
          </a:p>
          <a:p>
            <a:pPr marL="0" lvl="2">
              <a:spcAft>
                <a:spcPts val="600"/>
              </a:spcAft>
              <a:buNone/>
            </a:pPr>
            <a:r>
              <a:rPr lang="fi-FI" sz="1400" dirty="0"/>
              <a:t>**Arvolippualennus voimassa vain arkisin klo 9-14 ja viikonloppuisin koko päivän ajan, mutta tarkastelut perustuvat kokoaikaiseen alennushintaan.</a:t>
            </a:r>
          </a:p>
        </p:txBody>
      </p:sp>
    </p:spTree>
    <p:extLst>
      <p:ext uri="{BB962C8B-B14F-4D97-AF65-F5344CB8AC3E}">
        <p14:creationId xmlns:p14="http://schemas.microsoft.com/office/powerpoint/2010/main" val="172308873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20A21F-2AA3-4C55-8982-650BEB2D0887}"/>
              </a:ext>
            </a:extLst>
          </p:cNvPr>
          <p:cNvSpPr>
            <a:spLocks noGrp="1"/>
          </p:cNvSpPr>
          <p:nvPr>
            <p:ph type="title"/>
          </p:nvPr>
        </p:nvSpPr>
        <p:spPr>
          <a:noFill/>
        </p:spPr>
        <p:txBody>
          <a:bodyPr/>
          <a:lstStyle/>
          <a:p>
            <a:r>
              <a:rPr lang="fi-FI" dirty="0"/>
              <a:t>Pidemmät kausiliput</a:t>
            </a:r>
          </a:p>
        </p:txBody>
      </p:sp>
      <p:sp>
        <p:nvSpPr>
          <p:cNvPr id="3" name="Sisällön paikkamerkki 2">
            <a:extLst>
              <a:ext uri="{FF2B5EF4-FFF2-40B4-BE49-F238E27FC236}">
                <a16:creationId xmlns:a16="http://schemas.microsoft.com/office/drawing/2014/main" id="{73F59315-041C-4F04-B546-053AA370A7EB}"/>
              </a:ext>
            </a:extLst>
          </p:cNvPr>
          <p:cNvSpPr>
            <a:spLocks noGrp="1"/>
          </p:cNvSpPr>
          <p:nvPr>
            <p:ph sz="half" idx="1"/>
          </p:nvPr>
        </p:nvSpPr>
        <p:spPr>
          <a:xfrm>
            <a:off x="609601" y="1677600"/>
            <a:ext cx="3914274" cy="4449600"/>
          </a:xfrm>
        </p:spPr>
        <p:txBody>
          <a:bodyPr/>
          <a:lstStyle/>
          <a:p>
            <a:pPr marL="0" indent="0">
              <a:spcAft>
                <a:spcPts val="600"/>
              </a:spcAft>
              <a:buNone/>
            </a:pPr>
            <a:r>
              <a:rPr lang="fi-FI" sz="1600" dirty="0"/>
              <a:t>Nykyisin kausilippuja myydään 30, 90, 180 tai 365 vuorokauden voimassaoloajalle. Vaikutusten arvioinnissa on tarkasteltu vain 30 vuorokauden kausilippuja. Jatkossakin voi olla hyödyllistä tarjota myös pidempiä kausilippuja. </a:t>
            </a:r>
          </a:p>
          <a:p>
            <a:pPr>
              <a:spcAft>
                <a:spcPts val="600"/>
              </a:spcAft>
            </a:pPr>
            <a:r>
              <a:rPr lang="fi-FI" sz="1600" dirty="0"/>
              <a:t>Asiakkaan näkökulmasta säännöllinen joukkoliikenteen käyttäminen on helpompaa, kun lippua ei tarvitse ladata joka kuukausi. </a:t>
            </a:r>
          </a:p>
          <a:p>
            <a:pPr>
              <a:spcAft>
                <a:spcPts val="600"/>
              </a:spcAft>
            </a:pPr>
            <a:r>
              <a:rPr lang="fi-FI" sz="1600" dirty="0"/>
              <a:t>Viranomaisen näkökulmasta pidemmillä kausilipuilla on kaksi hyötyä:</a:t>
            </a:r>
          </a:p>
          <a:p>
            <a:pPr lvl="1">
              <a:spcAft>
                <a:spcPts val="600"/>
              </a:spcAft>
            </a:pPr>
            <a:r>
              <a:rPr lang="fi-FI" dirty="0"/>
              <a:t>Lataustapahtumien määrä on pienempi, jolloin lippujärjestelmän kulut ovat pienemmät (hinta per lataus) ja asiakaspalvelun käyntimäärä pienempi (ellei käytetä verkkokauppaa).</a:t>
            </a:r>
          </a:p>
          <a:p>
            <a:pPr lvl="1">
              <a:spcAft>
                <a:spcPts val="600"/>
              </a:spcAft>
            </a:pPr>
            <a:r>
              <a:rPr lang="fi-FI" dirty="0"/>
              <a:t>Asiakas sitoutuu joukkoliikenteeseen pidemmäksi ajaksi.</a:t>
            </a:r>
          </a:p>
        </p:txBody>
      </p:sp>
      <p:sp>
        <p:nvSpPr>
          <p:cNvPr id="4" name="Sisällön paikkamerkki 3">
            <a:extLst>
              <a:ext uri="{FF2B5EF4-FFF2-40B4-BE49-F238E27FC236}">
                <a16:creationId xmlns:a16="http://schemas.microsoft.com/office/drawing/2014/main" id="{E8A33DAD-6A75-4B8F-8008-5A34E58C6BB3}"/>
              </a:ext>
            </a:extLst>
          </p:cNvPr>
          <p:cNvSpPr>
            <a:spLocks noGrp="1"/>
          </p:cNvSpPr>
          <p:nvPr>
            <p:ph sz="half" idx="2"/>
          </p:nvPr>
        </p:nvSpPr>
        <p:spPr>
          <a:xfrm>
            <a:off x="4523875" y="1677600"/>
            <a:ext cx="7058525" cy="504126"/>
          </a:xfrm>
        </p:spPr>
        <p:txBody>
          <a:bodyPr/>
          <a:lstStyle/>
          <a:p>
            <a:pPr marL="0" indent="0">
              <a:spcAft>
                <a:spcPts val="600"/>
              </a:spcAft>
              <a:buNone/>
            </a:pPr>
            <a:r>
              <a:rPr lang="fi-FI" sz="1600" dirty="0"/>
              <a:t>Pidempien kausilippujen valikoimaa voidaan arvioida asiakkaan ja viranomaisen näkökulmista.</a:t>
            </a:r>
            <a:endParaRPr lang="fi-FI" sz="1400" dirty="0"/>
          </a:p>
        </p:txBody>
      </p:sp>
      <p:sp>
        <p:nvSpPr>
          <p:cNvPr id="5" name="Alatunnisteen paikkamerkki 4">
            <a:extLst>
              <a:ext uri="{FF2B5EF4-FFF2-40B4-BE49-F238E27FC236}">
                <a16:creationId xmlns:a16="http://schemas.microsoft.com/office/drawing/2014/main" id="{8C5B0EA0-599C-499A-B0D7-D244AD7CA2AF}"/>
              </a:ext>
            </a:extLst>
          </p:cNvPr>
          <p:cNvSpPr>
            <a:spLocks noGrp="1"/>
          </p:cNvSpPr>
          <p:nvPr>
            <p:ph type="ftr" sz="quarter" idx="10"/>
          </p:nvPr>
        </p:nvSpPr>
        <p:spPr/>
        <p:txBody>
          <a:bodyPr/>
          <a:lstStyle/>
          <a:p>
            <a:r>
              <a:rPr lang="fi-FI"/>
              <a:t>[Esittäjän nimi]</a:t>
            </a:r>
            <a:endParaRPr lang="fi-FI" dirty="0"/>
          </a:p>
        </p:txBody>
      </p:sp>
      <p:sp>
        <p:nvSpPr>
          <p:cNvPr id="6" name="Dian numeron paikkamerkki 5">
            <a:extLst>
              <a:ext uri="{FF2B5EF4-FFF2-40B4-BE49-F238E27FC236}">
                <a16:creationId xmlns:a16="http://schemas.microsoft.com/office/drawing/2014/main" id="{F927E61A-4A14-456A-BFC1-CFA538B30DB9}"/>
              </a:ext>
            </a:extLst>
          </p:cNvPr>
          <p:cNvSpPr>
            <a:spLocks noGrp="1"/>
          </p:cNvSpPr>
          <p:nvPr>
            <p:ph type="sldNum" sz="quarter" idx="11"/>
          </p:nvPr>
        </p:nvSpPr>
        <p:spPr/>
        <p:txBody>
          <a:bodyPr/>
          <a:lstStyle/>
          <a:p>
            <a:fld id="{EB59C1E5-9392-4F9A-9014-AC739622B32D}" type="slidenum">
              <a:rPr lang="fi-FI" smtClean="0"/>
              <a:t>14</a:t>
            </a:fld>
            <a:endParaRPr lang="fi-FI" dirty="0"/>
          </a:p>
        </p:txBody>
      </p:sp>
      <p:sp>
        <p:nvSpPr>
          <p:cNvPr id="7" name="Päivämäärän paikkamerkki 6">
            <a:extLst>
              <a:ext uri="{FF2B5EF4-FFF2-40B4-BE49-F238E27FC236}">
                <a16:creationId xmlns:a16="http://schemas.microsoft.com/office/drawing/2014/main" id="{1DDC7499-9DFC-4688-902E-DC31828154C7}"/>
              </a:ext>
            </a:extLst>
          </p:cNvPr>
          <p:cNvSpPr>
            <a:spLocks noGrp="1"/>
          </p:cNvSpPr>
          <p:nvPr>
            <p:ph type="dt" sz="half" idx="12"/>
          </p:nvPr>
        </p:nvSpPr>
        <p:spPr/>
        <p:txBody>
          <a:bodyPr/>
          <a:lstStyle/>
          <a:p>
            <a:fld id="{B0B8817A-9C08-4EA3-B3CE-2982CD89E245}" type="datetime1">
              <a:rPr lang="fi-FI" smtClean="0"/>
              <a:t>17.11.2020</a:t>
            </a:fld>
            <a:endParaRPr lang="fi-FI" dirty="0"/>
          </a:p>
        </p:txBody>
      </p:sp>
      <p:sp>
        <p:nvSpPr>
          <p:cNvPr id="8" name="Sisällön paikkamerkki 3">
            <a:extLst>
              <a:ext uri="{FF2B5EF4-FFF2-40B4-BE49-F238E27FC236}">
                <a16:creationId xmlns:a16="http://schemas.microsoft.com/office/drawing/2014/main" id="{D2C7B4DA-0781-4033-A3CA-2891F42C1E96}"/>
              </a:ext>
            </a:extLst>
          </p:cNvPr>
          <p:cNvSpPr txBox="1">
            <a:spLocks/>
          </p:cNvSpPr>
          <p:nvPr/>
        </p:nvSpPr>
        <p:spPr>
          <a:xfrm>
            <a:off x="4596064" y="2181726"/>
            <a:ext cx="2646947" cy="3444948"/>
          </a:xfrm>
          <a:prstGeom prst="rect">
            <a:avLst/>
          </a:prstGeom>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fi-FI" sz="1600" dirty="0"/>
              <a:t>Asiakkaan näkökulmasta laaja valikoima mahdollistaa sopivan lipun valinnan.</a:t>
            </a:r>
          </a:p>
          <a:p>
            <a:pPr marL="230400" lvl="1" indent="0">
              <a:spcAft>
                <a:spcPts val="600"/>
              </a:spcAft>
              <a:buFont typeface="Arial" pitchFamily="34" charset="0"/>
              <a:buNone/>
            </a:pPr>
            <a:r>
              <a:rPr lang="fi-FI" dirty="0"/>
              <a:t>Toisaalta valikoiman laajuus aiheuttaa valinnan vaikeuden. Erityisesti jos asiakas jälkikäteen huomaa, että muunlainen lippu olisi ollut edullisin vaihtoehto, ”väärä valinta” heikentää joukkoliikenteen houkuttelevuutta.</a:t>
            </a:r>
          </a:p>
        </p:txBody>
      </p:sp>
      <p:sp>
        <p:nvSpPr>
          <p:cNvPr id="9" name="Sisällön paikkamerkki 3">
            <a:extLst>
              <a:ext uri="{FF2B5EF4-FFF2-40B4-BE49-F238E27FC236}">
                <a16:creationId xmlns:a16="http://schemas.microsoft.com/office/drawing/2014/main" id="{9957739B-4B1F-4DB6-9C6B-BFE054EACC9D}"/>
              </a:ext>
            </a:extLst>
          </p:cNvPr>
          <p:cNvSpPr txBox="1">
            <a:spLocks/>
          </p:cNvSpPr>
          <p:nvPr/>
        </p:nvSpPr>
        <p:spPr>
          <a:xfrm>
            <a:off x="7243011" y="2181726"/>
            <a:ext cx="4555202" cy="3801979"/>
          </a:xfrm>
          <a:prstGeom prst="rect">
            <a:avLst/>
          </a:prstGeom>
          <a:noFill/>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fi-FI" sz="1600" dirty="0"/>
              <a:t>Viranomaisen näkökulmasta olennaisin kysymys on asiakkaan sitouttaminen joukkoliikenteeseen. Tätä voidaan edistää tarjoamalla pidempiä kausilippuja alennettuun hintaan – esimerkiksi kuuden kuukauden lippu viiden kuukauden hintaan tai koko vuoden lippu 10 kuukauden hintaan.</a:t>
            </a:r>
          </a:p>
          <a:p>
            <a:pPr marL="230400" lvl="1" indent="0">
              <a:spcAft>
                <a:spcPts val="600"/>
              </a:spcAft>
              <a:buFont typeface="Arial" pitchFamily="34" charset="0"/>
              <a:buNone/>
            </a:pPr>
            <a:r>
              <a:rPr lang="fi-FI" dirty="0"/>
              <a:t>Erityisesti koko vuoden lipun tarjoaminen on viranomaisen kannalta hyödyllistä. Joukkoliikenteen käyttö vähenee huomattavasti kesäkausina, mutta koko vuoden lipun avulla paitsi lipputuloja, myös nousuja voidaan kerryttää tasaisemmin koko vuodelle.</a:t>
            </a:r>
          </a:p>
          <a:p>
            <a:pPr marL="230400" lvl="1" indent="0">
              <a:spcAft>
                <a:spcPts val="600"/>
              </a:spcAft>
              <a:buFont typeface="Arial" pitchFamily="34" charset="0"/>
              <a:buNone/>
            </a:pPr>
            <a:r>
              <a:rPr lang="fi-FI" dirty="0"/>
              <a:t>Myös asiakas kokee reiluksi esimerkiksi työmatkakäyttöön hankitun lipun hinnoittelun työssäkäynnin ajalle, mutta käyttömahdollisuuden koko vuodelle.</a:t>
            </a:r>
          </a:p>
        </p:txBody>
      </p:sp>
    </p:spTree>
    <p:extLst>
      <p:ext uri="{BB962C8B-B14F-4D97-AF65-F5344CB8AC3E}">
        <p14:creationId xmlns:p14="http://schemas.microsoft.com/office/powerpoint/2010/main" val="239628801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ADE2EB9-17F7-4C81-B3B3-1910DB173CB5}"/>
              </a:ext>
            </a:extLst>
          </p:cNvPr>
          <p:cNvSpPr>
            <a:spLocks noGrp="1"/>
          </p:cNvSpPr>
          <p:nvPr>
            <p:ph type="title"/>
          </p:nvPr>
        </p:nvSpPr>
        <p:spPr/>
        <p:txBody>
          <a:bodyPr/>
          <a:lstStyle/>
          <a:p>
            <a:pPr marL="0" indent="0">
              <a:buNone/>
            </a:pPr>
            <a:r>
              <a:rPr lang="fi-FI" dirty="0"/>
              <a:t>2.1 Neljä vyöhykettä</a:t>
            </a:r>
          </a:p>
        </p:txBody>
      </p:sp>
      <p:sp>
        <p:nvSpPr>
          <p:cNvPr id="4" name="Päivämäärän paikkamerkki 3">
            <a:extLst>
              <a:ext uri="{FF2B5EF4-FFF2-40B4-BE49-F238E27FC236}">
                <a16:creationId xmlns:a16="http://schemas.microsoft.com/office/drawing/2014/main" id="{10A57CE0-953F-4513-A9ED-E00BD0C65468}"/>
              </a:ext>
            </a:extLst>
          </p:cNvPr>
          <p:cNvSpPr>
            <a:spLocks noGrp="1"/>
          </p:cNvSpPr>
          <p:nvPr>
            <p:ph type="dt" sz="half" idx="10"/>
          </p:nvPr>
        </p:nvSpPr>
        <p:spPr/>
        <p:txBody>
          <a:bodyPr/>
          <a:lstStyle/>
          <a:p>
            <a:fld id="{B0B8817A-9C08-4EA3-B3CE-2982CD89E245}" type="datetime1">
              <a:rPr lang="fi-FI" smtClean="0"/>
              <a:t>17.11.2020</a:t>
            </a:fld>
            <a:endParaRPr lang="fi-FI"/>
          </a:p>
        </p:txBody>
      </p:sp>
      <p:sp>
        <p:nvSpPr>
          <p:cNvPr id="6" name="Dian numeron paikkamerkki 5">
            <a:extLst>
              <a:ext uri="{FF2B5EF4-FFF2-40B4-BE49-F238E27FC236}">
                <a16:creationId xmlns:a16="http://schemas.microsoft.com/office/drawing/2014/main" id="{B0C750E6-D7C5-4EDF-AFEE-CFA6E59824E4}"/>
              </a:ext>
            </a:extLst>
          </p:cNvPr>
          <p:cNvSpPr>
            <a:spLocks noGrp="1"/>
          </p:cNvSpPr>
          <p:nvPr>
            <p:ph type="sldNum" sz="quarter" idx="12"/>
          </p:nvPr>
        </p:nvSpPr>
        <p:spPr/>
        <p:txBody>
          <a:bodyPr/>
          <a:lstStyle/>
          <a:p>
            <a:fld id="{EB59C1E5-9392-4F9A-9014-AC739622B32D}" type="slidenum">
              <a:rPr lang="fi-FI" smtClean="0"/>
              <a:t>15</a:t>
            </a:fld>
            <a:endParaRPr lang="fi-FI"/>
          </a:p>
        </p:txBody>
      </p:sp>
    </p:spTree>
    <p:extLst>
      <p:ext uri="{BB962C8B-B14F-4D97-AF65-F5344CB8AC3E}">
        <p14:creationId xmlns:p14="http://schemas.microsoft.com/office/powerpoint/2010/main" val="359990150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D78576-1B32-4E35-B626-FB63326E8326}"/>
              </a:ext>
            </a:extLst>
          </p:cNvPr>
          <p:cNvSpPr>
            <a:spLocks noGrp="1"/>
          </p:cNvSpPr>
          <p:nvPr>
            <p:ph type="title"/>
          </p:nvPr>
        </p:nvSpPr>
        <p:spPr>
          <a:xfrm>
            <a:off x="609601" y="306000"/>
            <a:ext cx="6239312" cy="1144800"/>
          </a:xfrm>
        </p:spPr>
        <p:txBody>
          <a:bodyPr anchor="b">
            <a:normAutofit/>
          </a:bodyPr>
          <a:lstStyle/>
          <a:p>
            <a:r>
              <a:rPr lang="fi-FI" dirty="0"/>
              <a:t>Vyöhykkeet</a:t>
            </a:r>
          </a:p>
        </p:txBody>
      </p:sp>
      <p:sp>
        <p:nvSpPr>
          <p:cNvPr id="18" name="Content Placeholder 2">
            <a:extLst>
              <a:ext uri="{FF2B5EF4-FFF2-40B4-BE49-F238E27FC236}">
                <a16:creationId xmlns:a16="http://schemas.microsoft.com/office/drawing/2014/main" id="{92EE29C3-5810-48A1-ABBA-DD8E1478E953}"/>
              </a:ext>
            </a:extLst>
          </p:cNvPr>
          <p:cNvSpPr>
            <a:spLocks noGrp="1"/>
          </p:cNvSpPr>
          <p:nvPr>
            <p:ph sz="half" idx="1"/>
          </p:nvPr>
        </p:nvSpPr>
        <p:spPr>
          <a:xfrm>
            <a:off x="609600" y="1677600"/>
            <a:ext cx="6239312" cy="4449600"/>
          </a:xfrm>
        </p:spPr>
        <p:txBody>
          <a:bodyPr/>
          <a:lstStyle/>
          <a:p>
            <a:pPr>
              <a:spcAft>
                <a:spcPts val="600"/>
              </a:spcAft>
            </a:pPr>
            <a:r>
              <a:rPr lang="fi-FI" sz="1600" dirty="0"/>
              <a:t>Vyöhykkeiden määrä vähenee neljään.</a:t>
            </a:r>
          </a:p>
          <a:p>
            <a:pPr>
              <a:spcAft>
                <a:spcPts val="600"/>
              </a:spcAft>
            </a:pPr>
            <a:r>
              <a:rPr lang="fi-FI" sz="1600" dirty="0"/>
              <a:t>Vyöhykerajojen sijainnit</a:t>
            </a:r>
            <a:r>
              <a:rPr lang="en-US" sz="1600" dirty="0"/>
              <a:t> </a:t>
            </a:r>
            <a:r>
              <a:rPr lang="fi-FI" sz="1600" dirty="0"/>
              <a:t>perustuvat</a:t>
            </a:r>
            <a:r>
              <a:rPr lang="en-US" sz="1600" dirty="0"/>
              <a:t> </a:t>
            </a:r>
            <a:r>
              <a:rPr lang="fi-FI" sz="1600" dirty="0"/>
              <a:t>etäisyyksiin Lahden kauppatorilta</a:t>
            </a:r>
            <a:r>
              <a:rPr lang="en-US" sz="1600" dirty="0"/>
              <a:t> </a:t>
            </a:r>
            <a:r>
              <a:rPr lang="fi-FI" sz="1600" dirty="0"/>
              <a:t>sekä</a:t>
            </a:r>
            <a:r>
              <a:rPr lang="en-US" sz="1600" dirty="0"/>
              <a:t> </a:t>
            </a:r>
            <a:r>
              <a:rPr lang="fi-FI" sz="1600" dirty="0"/>
              <a:t>yhdyskuntarakenteeseen</a:t>
            </a:r>
            <a:r>
              <a:rPr lang="en-US" sz="1600" dirty="0"/>
              <a:t>.</a:t>
            </a:r>
          </a:p>
          <a:p>
            <a:pPr>
              <a:spcAft>
                <a:spcPts val="600"/>
              </a:spcAft>
            </a:pPr>
            <a:r>
              <a:rPr lang="fi-FI" sz="1600" dirty="0"/>
              <a:t>Vyöhykerajat mukailevat osittain nykyisiä vyöhykerajoja</a:t>
            </a:r>
          </a:p>
          <a:p>
            <a:pPr lvl="1">
              <a:spcAft>
                <a:spcPts val="600"/>
              </a:spcAft>
            </a:pPr>
            <a:r>
              <a:rPr lang="fi-FI" sz="1400" dirty="0"/>
              <a:t>Vyöhykkeiden 3 ja 4 välinen raja sijaitsee nykyisten vyöhykkeiden F2 ja G rajalla Asikkalan pohjoispuolella ja Heinolan eteläpuolella</a:t>
            </a:r>
          </a:p>
          <a:p>
            <a:pPr lvl="1">
              <a:spcAft>
                <a:spcPts val="600"/>
              </a:spcAft>
            </a:pPr>
            <a:r>
              <a:rPr lang="fi-FI" sz="1400" dirty="0"/>
              <a:t>Vyöhykkeiden 2 ja 3 välinen raja sijaitsee nykyisten vyöhykkeiden D ja E rajalla pieniä poikkeuksia lukuun ottamatta</a:t>
            </a:r>
          </a:p>
          <a:p>
            <a:pPr lvl="1">
              <a:spcAft>
                <a:spcPts val="600"/>
              </a:spcAft>
            </a:pPr>
            <a:r>
              <a:rPr lang="fi-FI" sz="1400" dirty="0"/>
              <a:t>Vyöhykkeiden 1 ja 2 välinen raja sijaitsee nykyisten vyöhykkeiden A ja B rajalla pieniä poikkeuksia lukuun ottamatta</a:t>
            </a:r>
          </a:p>
          <a:p>
            <a:pPr lvl="1">
              <a:spcAft>
                <a:spcPts val="600"/>
              </a:spcAft>
            </a:pPr>
            <a:endParaRPr lang="fi-FI" sz="1400" dirty="0"/>
          </a:p>
          <a:p>
            <a:pPr lvl="1">
              <a:spcAft>
                <a:spcPts val="600"/>
              </a:spcAft>
            </a:pPr>
            <a:endParaRPr lang="fi-FI" sz="1400" dirty="0">
              <a:highlight>
                <a:srgbClr val="FFFF00"/>
              </a:highlight>
            </a:endParaRPr>
          </a:p>
          <a:p>
            <a:pPr>
              <a:spcAft>
                <a:spcPts val="600"/>
              </a:spcAft>
            </a:pPr>
            <a:endParaRPr lang="en-US" sz="1600" dirty="0"/>
          </a:p>
        </p:txBody>
      </p:sp>
      <p:pic>
        <p:nvPicPr>
          <p:cNvPr id="8" name="Sisällön paikkamerkki 7" descr="Kuva, joka sisältää kohteen teksti, kartta&#10;&#10;Kuvaus luotu automaattisesti">
            <a:extLst>
              <a:ext uri="{FF2B5EF4-FFF2-40B4-BE49-F238E27FC236}">
                <a16:creationId xmlns:a16="http://schemas.microsoft.com/office/drawing/2014/main" id="{B89DB0DE-A5ED-48AD-9961-19F9ED09C33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48913" y="-13837"/>
            <a:ext cx="4861824" cy="6871837"/>
          </a:xfrm>
          <a:noFill/>
        </p:spPr>
      </p:pic>
      <p:sp>
        <p:nvSpPr>
          <p:cNvPr id="6" name="Dian numeron paikkamerkki 5">
            <a:extLst>
              <a:ext uri="{FF2B5EF4-FFF2-40B4-BE49-F238E27FC236}">
                <a16:creationId xmlns:a16="http://schemas.microsoft.com/office/drawing/2014/main" id="{44BC7D6A-1D14-41F0-9A51-0ACDB46729D3}"/>
              </a:ext>
            </a:extLst>
          </p:cNvPr>
          <p:cNvSpPr>
            <a:spLocks noGrp="1"/>
          </p:cNvSpPr>
          <p:nvPr>
            <p:ph type="sldNum" sz="quarter" idx="11"/>
          </p:nvPr>
        </p:nvSpPr>
        <p:spPr>
          <a:xfrm>
            <a:off x="11032177" y="306000"/>
            <a:ext cx="766724" cy="349200"/>
          </a:xfrm>
        </p:spPr>
        <p:txBody>
          <a:bodyPr anchor="ctr">
            <a:normAutofit/>
          </a:bodyPr>
          <a:lstStyle/>
          <a:p>
            <a:pPr>
              <a:spcAft>
                <a:spcPts val="600"/>
              </a:spcAft>
            </a:pPr>
            <a:fld id="{EB59C1E5-9392-4F9A-9014-AC739622B32D}" type="slidenum">
              <a:rPr lang="fi-FI" smtClean="0"/>
              <a:pPr>
                <a:spcAft>
                  <a:spcPts val="600"/>
                </a:spcAft>
              </a:pPr>
              <a:t>16</a:t>
            </a:fld>
            <a:endParaRPr lang="fi-FI"/>
          </a:p>
        </p:txBody>
      </p:sp>
      <p:sp>
        <p:nvSpPr>
          <p:cNvPr id="4" name="Päivämäärän paikkamerkki 3">
            <a:extLst>
              <a:ext uri="{FF2B5EF4-FFF2-40B4-BE49-F238E27FC236}">
                <a16:creationId xmlns:a16="http://schemas.microsoft.com/office/drawing/2014/main" id="{2874594D-E6A2-40DB-ABEB-65B5C2B3B566}"/>
              </a:ext>
            </a:extLst>
          </p:cNvPr>
          <p:cNvSpPr>
            <a:spLocks noGrp="1"/>
          </p:cNvSpPr>
          <p:nvPr>
            <p:ph type="dt" sz="half" idx="12"/>
          </p:nvPr>
        </p:nvSpPr>
        <p:spPr>
          <a:xfrm>
            <a:off x="5860800" y="6357600"/>
            <a:ext cx="928800" cy="349200"/>
          </a:xfrm>
        </p:spPr>
        <p:txBody>
          <a:bodyPr anchor="ctr">
            <a:normAutofit/>
          </a:bodyPr>
          <a:lstStyle/>
          <a:p>
            <a:pPr>
              <a:spcAft>
                <a:spcPts val="600"/>
              </a:spcAft>
            </a:pPr>
            <a:fld id="{B0B8817A-9C08-4EA3-B3CE-2982CD89E245}" type="datetime1">
              <a:rPr lang="fi-FI" smtClean="0"/>
              <a:pPr>
                <a:spcAft>
                  <a:spcPts val="600"/>
                </a:spcAft>
              </a:pPr>
              <a:t>17.11.2020</a:t>
            </a:fld>
            <a:endParaRPr lang="fi-FI"/>
          </a:p>
        </p:txBody>
      </p:sp>
      <p:sp>
        <p:nvSpPr>
          <p:cNvPr id="3" name="Tekstiruutu 2">
            <a:extLst>
              <a:ext uri="{FF2B5EF4-FFF2-40B4-BE49-F238E27FC236}">
                <a16:creationId xmlns:a16="http://schemas.microsoft.com/office/drawing/2014/main" id="{4040C7F1-20F8-40F6-B7C4-D5938C8B8AFD}"/>
              </a:ext>
            </a:extLst>
          </p:cNvPr>
          <p:cNvSpPr txBox="1"/>
          <p:nvPr/>
        </p:nvSpPr>
        <p:spPr>
          <a:xfrm>
            <a:off x="6870386" y="0"/>
            <a:ext cx="2281458" cy="369332"/>
          </a:xfrm>
          <a:prstGeom prst="rect">
            <a:avLst/>
          </a:prstGeom>
          <a:noFill/>
        </p:spPr>
        <p:txBody>
          <a:bodyPr wrap="none" rtlCol="0">
            <a:spAutoFit/>
          </a:bodyPr>
          <a:lstStyle/>
          <a:p>
            <a:r>
              <a:rPr lang="fi-FI" dirty="0"/>
              <a:t>Vyöhykerajat ja pysäkit</a:t>
            </a:r>
          </a:p>
        </p:txBody>
      </p:sp>
    </p:spTree>
    <p:extLst>
      <p:ext uri="{BB962C8B-B14F-4D97-AF65-F5344CB8AC3E}">
        <p14:creationId xmlns:p14="http://schemas.microsoft.com/office/powerpoint/2010/main" val="95242573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8911ACC2-C02A-4263-867D-14207860E0FD}"/>
              </a:ext>
            </a:extLst>
          </p:cNvPr>
          <p:cNvSpPr>
            <a:spLocks noGrp="1"/>
          </p:cNvSpPr>
          <p:nvPr>
            <p:ph type="ftr" sz="quarter" idx="10"/>
          </p:nvPr>
        </p:nvSpPr>
        <p:spPr/>
        <p:txBody>
          <a:bodyPr/>
          <a:lstStyle/>
          <a:p>
            <a:r>
              <a:rPr lang="fi-FI" dirty="0"/>
              <a:t>[Esittäjän nimi]</a:t>
            </a:r>
          </a:p>
        </p:txBody>
      </p:sp>
      <p:sp>
        <p:nvSpPr>
          <p:cNvPr id="6" name="Dian numeron paikkamerkki 5">
            <a:extLst>
              <a:ext uri="{FF2B5EF4-FFF2-40B4-BE49-F238E27FC236}">
                <a16:creationId xmlns:a16="http://schemas.microsoft.com/office/drawing/2014/main" id="{0D5D1102-B303-4431-A124-429E0AFB8B15}"/>
              </a:ext>
            </a:extLst>
          </p:cNvPr>
          <p:cNvSpPr>
            <a:spLocks noGrp="1"/>
          </p:cNvSpPr>
          <p:nvPr>
            <p:ph type="sldNum" sz="quarter" idx="11"/>
          </p:nvPr>
        </p:nvSpPr>
        <p:spPr/>
        <p:txBody>
          <a:bodyPr/>
          <a:lstStyle/>
          <a:p>
            <a:fld id="{EB59C1E5-9392-4F9A-9014-AC739622B32D}" type="slidenum">
              <a:rPr lang="fi-FI" smtClean="0"/>
              <a:t>17</a:t>
            </a:fld>
            <a:endParaRPr lang="fi-FI" dirty="0"/>
          </a:p>
        </p:txBody>
      </p:sp>
      <p:sp>
        <p:nvSpPr>
          <p:cNvPr id="7" name="Päivämäärän paikkamerkki 6">
            <a:extLst>
              <a:ext uri="{FF2B5EF4-FFF2-40B4-BE49-F238E27FC236}">
                <a16:creationId xmlns:a16="http://schemas.microsoft.com/office/drawing/2014/main" id="{1A9EC118-8E08-436E-B0EC-229FDE7E6C63}"/>
              </a:ext>
            </a:extLst>
          </p:cNvPr>
          <p:cNvSpPr>
            <a:spLocks noGrp="1"/>
          </p:cNvSpPr>
          <p:nvPr>
            <p:ph type="dt" sz="half" idx="12"/>
          </p:nvPr>
        </p:nvSpPr>
        <p:spPr/>
        <p:txBody>
          <a:bodyPr/>
          <a:lstStyle/>
          <a:p>
            <a:fld id="{B0B8817A-9C08-4EA3-B3CE-2982CD89E245}" type="datetime1">
              <a:rPr lang="fi-FI" smtClean="0"/>
              <a:t>17.11.2020</a:t>
            </a:fld>
            <a:endParaRPr lang="fi-FI" dirty="0"/>
          </a:p>
        </p:txBody>
      </p:sp>
      <p:pic>
        <p:nvPicPr>
          <p:cNvPr id="8" name="Kuva 7" descr="Kuva, joka sisältää kohteen kartta&#10;&#10;Kuvaus luotu automaattisesti">
            <a:extLst>
              <a:ext uri="{FF2B5EF4-FFF2-40B4-BE49-F238E27FC236}">
                <a16:creationId xmlns:a16="http://schemas.microsoft.com/office/drawing/2014/main" id="{9859D0C3-1130-4C59-9D07-B35C19AC3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887" y="0"/>
            <a:ext cx="6549152" cy="6858000"/>
          </a:xfrm>
          <a:prstGeom prst="rect">
            <a:avLst/>
          </a:prstGeom>
        </p:spPr>
      </p:pic>
      <p:sp>
        <p:nvSpPr>
          <p:cNvPr id="11" name="Tekstiruutu 10">
            <a:extLst>
              <a:ext uri="{FF2B5EF4-FFF2-40B4-BE49-F238E27FC236}">
                <a16:creationId xmlns:a16="http://schemas.microsoft.com/office/drawing/2014/main" id="{0779CFF3-0586-4A36-BB75-E48503A2B938}"/>
              </a:ext>
            </a:extLst>
          </p:cNvPr>
          <p:cNvSpPr txBox="1"/>
          <p:nvPr/>
        </p:nvSpPr>
        <p:spPr>
          <a:xfrm>
            <a:off x="253429" y="306000"/>
            <a:ext cx="2281458" cy="369332"/>
          </a:xfrm>
          <a:prstGeom prst="rect">
            <a:avLst/>
          </a:prstGeom>
          <a:noFill/>
        </p:spPr>
        <p:txBody>
          <a:bodyPr wrap="none" rtlCol="0">
            <a:spAutoFit/>
          </a:bodyPr>
          <a:lstStyle/>
          <a:p>
            <a:r>
              <a:rPr lang="fi-FI" dirty="0"/>
              <a:t>Vyöhykerajat ja pysäkit</a:t>
            </a:r>
          </a:p>
        </p:txBody>
      </p:sp>
    </p:spTree>
    <p:extLst>
      <p:ext uri="{BB962C8B-B14F-4D97-AF65-F5344CB8AC3E}">
        <p14:creationId xmlns:p14="http://schemas.microsoft.com/office/powerpoint/2010/main" val="48394153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1A9E70-0B40-40B7-98AC-018FD94955A9}"/>
              </a:ext>
            </a:extLst>
          </p:cNvPr>
          <p:cNvSpPr>
            <a:spLocks noGrp="1"/>
          </p:cNvSpPr>
          <p:nvPr>
            <p:ph type="title"/>
          </p:nvPr>
        </p:nvSpPr>
        <p:spPr/>
        <p:txBody>
          <a:bodyPr/>
          <a:lstStyle/>
          <a:p>
            <a:r>
              <a:rPr lang="fi-FI" dirty="0"/>
              <a:t>Vyöhykkeet</a:t>
            </a:r>
          </a:p>
        </p:txBody>
      </p:sp>
      <p:sp>
        <p:nvSpPr>
          <p:cNvPr id="3" name="Sisällön paikkamerkki 2">
            <a:extLst>
              <a:ext uri="{FF2B5EF4-FFF2-40B4-BE49-F238E27FC236}">
                <a16:creationId xmlns:a16="http://schemas.microsoft.com/office/drawing/2014/main" id="{6FCB006A-3591-42F3-840D-18E55B6F093A}"/>
              </a:ext>
            </a:extLst>
          </p:cNvPr>
          <p:cNvSpPr>
            <a:spLocks noGrp="1"/>
          </p:cNvSpPr>
          <p:nvPr>
            <p:ph sz="half" idx="1"/>
          </p:nvPr>
        </p:nvSpPr>
        <p:spPr>
          <a:xfrm>
            <a:off x="609600" y="1541243"/>
            <a:ext cx="3136232" cy="349200"/>
          </a:xfrm>
        </p:spPr>
        <p:txBody>
          <a:bodyPr/>
          <a:lstStyle/>
          <a:p>
            <a:pPr marL="0" indent="0">
              <a:buNone/>
            </a:pPr>
            <a:r>
              <a:rPr lang="fi-FI" dirty="0"/>
              <a:t>Kuntien sijainti nykyisillä ja uusilla vyöhykkeillä</a:t>
            </a:r>
          </a:p>
          <a:p>
            <a:pPr marL="0" indent="0">
              <a:buNone/>
            </a:pPr>
            <a:endParaRPr lang="fi-FI" dirty="0"/>
          </a:p>
        </p:txBody>
      </p:sp>
      <p:graphicFrame>
        <p:nvGraphicFramePr>
          <p:cNvPr id="10" name="Taulukko 10">
            <a:extLst>
              <a:ext uri="{FF2B5EF4-FFF2-40B4-BE49-F238E27FC236}">
                <a16:creationId xmlns:a16="http://schemas.microsoft.com/office/drawing/2014/main" id="{83DFA37F-9DD8-4000-AF47-DB929A8B77C8}"/>
              </a:ext>
            </a:extLst>
          </p:cNvPr>
          <p:cNvGraphicFramePr>
            <a:graphicFrameLocks noGrp="1"/>
          </p:cNvGraphicFramePr>
          <p:nvPr>
            <p:ph sz="half" idx="2"/>
            <p:extLst>
              <p:ext uri="{D42A27DB-BD31-4B8C-83A1-F6EECF244321}">
                <p14:modId xmlns:p14="http://schemas.microsoft.com/office/powerpoint/2010/main" val="721826765"/>
              </p:ext>
            </p:extLst>
          </p:nvPr>
        </p:nvGraphicFramePr>
        <p:xfrm>
          <a:off x="720503" y="2235346"/>
          <a:ext cx="3300588" cy="3916680"/>
        </p:xfrm>
        <a:graphic>
          <a:graphicData uri="http://schemas.openxmlformats.org/drawingml/2006/table">
            <a:tbl>
              <a:tblPr firstRow="1" bandRow="1">
                <a:tableStyleId>{B301B821-A1FF-4177-AEE7-76D212191A09}</a:tableStyleId>
              </a:tblPr>
              <a:tblGrid>
                <a:gridCol w="1100196">
                  <a:extLst>
                    <a:ext uri="{9D8B030D-6E8A-4147-A177-3AD203B41FA5}">
                      <a16:colId xmlns:a16="http://schemas.microsoft.com/office/drawing/2014/main" val="2614957039"/>
                    </a:ext>
                  </a:extLst>
                </a:gridCol>
                <a:gridCol w="1100196">
                  <a:extLst>
                    <a:ext uri="{9D8B030D-6E8A-4147-A177-3AD203B41FA5}">
                      <a16:colId xmlns:a16="http://schemas.microsoft.com/office/drawing/2014/main" val="1348814086"/>
                    </a:ext>
                  </a:extLst>
                </a:gridCol>
                <a:gridCol w="1100196">
                  <a:extLst>
                    <a:ext uri="{9D8B030D-6E8A-4147-A177-3AD203B41FA5}">
                      <a16:colId xmlns:a16="http://schemas.microsoft.com/office/drawing/2014/main" val="2438314343"/>
                    </a:ext>
                  </a:extLst>
                </a:gridCol>
              </a:tblGrid>
              <a:tr h="370840">
                <a:tc>
                  <a:txBody>
                    <a:bodyPr/>
                    <a:lstStyle/>
                    <a:p>
                      <a:r>
                        <a:rPr lang="fi-FI" sz="1600" dirty="0"/>
                        <a:t>Kunta</a:t>
                      </a:r>
                    </a:p>
                  </a:txBody>
                  <a:tcPr/>
                </a:tc>
                <a:tc>
                  <a:txBody>
                    <a:bodyPr/>
                    <a:lstStyle/>
                    <a:p>
                      <a:pPr algn="ctr"/>
                      <a:r>
                        <a:rPr lang="fi-FI" sz="1600" dirty="0"/>
                        <a:t>Nykyiset vyöhykkeet</a:t>
                      </a:r>
                    </a:p>
                  </a:txBody>
                  <a:tcPr/>
                </a:tc>
                <a:tc>
                  <a:txBody>
                    <a:bodyPr/>
                    <a:lstStyle/>
                    <a:p>
                      <a:pPr algn="ctr"/>
                      <a:r>
                        <a:rPr lang="fi-FI" sz="1600" dirty="0"/>
                        <a:t>Uudet vyöhykkeet</a:t>
                      </a:r>
                    </a:p>
                  </a:txBody>
                  <a:tcPr/>
                </a:tc>
                <a:extLst>
                  <a:ext uri="{0D108BD9-81ED-4DB2-BD59-A6C34878D82A}">
                    <a16:rowId xmlns:a16="http://schemas.microsoft.com/office/drawing/2014/main" val="505358799"/>
                  </a:ext>
                </a:extLst>
              </a:tr>
              <a:tr h="370840">
                <a:tc>
                  <a:txBody>
                    <a:bodyPr/>
                    <a:lstStyle/>
                    <a:p>
                      <a:r>
                        <a:rPr lang="fi-FI" sz="1600" dirty="0"/>
                        <a:t>Hartola</a:t>
                      </a:r>
                    </a:p>
                  </a:txBody>
                  <a:tcPr/>
                </a:tc>
                <a:tc>
                  <a:txBody>
                    <a:bodyPr/>
                    <a:lstStyle/>
                    <a:p>
                      <a:pPr algn="ctr"/>
                      <a:r>
                        <a:rPr lang="fi-FI" sz="1600" dirty="0"/>
                        <a:t>H, I</a:t>
                      </a:r>
                    </a:p>
                  </a:txBody>
                  <a:tcPr/>
                </a:tc>
                <a:tc>
                  <a:txBody>
                    <a:bodyPr/>
                    <a:lstStyle/>
                    <a:p>
                      <a:pPr algn="ctr"/>
                      <a:r>
                        <a:rPr lang="fi-FI" sz="1600" dirty="0"/>
                        <a:t>4</a:t>
                      </a:r>
                    </a:p>
                  </a:txBody>
                  <a:tcPr/>
                </a:tc>
                <a:extLst>
                  <a:ext uri="{0D108BD9-81ED-4DB2-BD59-A6C34878D82A}">
                    <a16:rowId xmlns:a16="http://schemas.microsoft.com/office/drawing/2014/main" val="1886157293"/>
                  </a:ext>
                </a:extLst>
              </a:tr>
              <a:tr h="370840">
                <a:tc>
                  <a:txBody>
                    <a:bodyPr/>
                    <a:lstStyle/>
                    <a:p>
                      <a:r>
                        <a:rPr lang="fi-FI" sz="1600" dirty="0"/>
                        <a:t>Sysmä</a:t>
                      </a:r>
                    </a:p>
                  </a:txBody>
                  <a:tcPr/>
                </a:tc>
                <a:tc>
                  <a:txBody>
                    <a:bodyPr/>
                    <a:lstStyle/>
                    <a:p>
                      <a:pPr algn="ctr"/>
                      <a:r>
                        <a:rPr lang="fi-FI" sz="1600" dirty="0"/>
                        <a:t>H, I</a:t>
                      </a:r>
                    </a:p>
                  </a:txBody>
                  <a:tcPr/>
                </a:tc>
                <a:tc>
                  <a:txBody>
                    <a:bodyPr/>
                    <a:lstStyle/>
                    <a:p>
                      <a:pPr algn="ctr"/>
                      <a:r>
                        <a:rPr lang="fi-FI" sz="1600" dirty="0"/>
                        <a:t>4</a:t>
                      </a:r>
                    </a:p>
                  </a:txBody>
                  <a:tcPr/>
                </a:tc>
                <a:extLst>
                  <a:ext uri="{0D108BD9-81ED-4DB2-BD59-A6C34878D82A}">
                    <a16:rowId xmlns:a16="http://schemas.microsoft.com/office/drawing/2014/main" val="2602177688"/>
                  </a:ext>
                </a:extLst>
              </a:tr>
              <a:tr h="370840">
                <a:tc>
                  <a:txBody>
                    <a:bodyPr/>
                    <a:lstStyle/>
                    <a:p>
                      <a:r>
                        <a:rPr lang="fi-FI" sz="1600" dirty="0"/>
                        <a:t>Padasjoki</a:t>
                      </a:r>
                    </a:p>
                  </a:txBody>
                  <a:tcPr/>
                </a:tc>
                <a:tc>
                  <a:txBody>
                    <a:bodyPr/>
                    <a:lstStyle/>
                    <a:p>
                      <a:pPr algn="ctr"/>
                      <a:r>
                        <a:rPr lang="fi-FI" sz="1600" dirty="0"/>
                        <a:t>H, I</a:t>
                      </a:r>
                    </a:p>
                  </a:txBody>
                  <a:tcPr/>
                </a:tc>
                <a:tc>
                  <a:txBody>
                    <a:bodyPr/>
                    <a:lstStyle/>
                    <a:p>
                      <a:pPr algn="ctr"/>
                      <a:r>
                        <a:rPr lang="fi-FI" sz="1600" dirty="0"/>
                        <a:t>4</a:t>
                      </a:r>
                    </a:p>
                  </a:txBody>
                  <a:tcPr/>
                </a:tc>
                <a:extLst>
                  <a:ext uri="{0D108BD9-81ED-4DB2-BD59-A6C34878D82A}">
                    <a16:rowId xmlns:a16="http://schemas.microsoft.com/office/drawing/2014/main" val="1114806604"/>
                  </a:ext>
                </a:extLst>
              </a:tr>
              <a:tr h="370840">
                <a:tc>
                  <a:txBody>
                    <a:bodyPr/>
                    <a:lstStyle/>
                    <a:p>
                      <a:r>
                        <a:rPr lang="fi-FI" sz="1600" dirty="0"/>
                        <a:t>Heinola</a:t>
                      </a:r>
                    </a:p>
                  </a:txBody>
                  <a:tcPr/>
                </a:tc>
                <a:tc>
                  <a:txBody>
                    <a:bodyPr/>
                    <a:lstStyle/>
                    <a:p>
                      <a:pPr algn="ctr"/>
                      <a:r>
                        <a:rPr lang="fi-FI" sz="1600" dirty="0"/>
                        <a:t>E, F2, G</a:t>
                      </a:r>
                    </a:p>
                  </a:txBody>
                  <a:tcPr/>
                </a:tc>
                <a:tc>
                  <a:txBody>
                    <a:bodyPr/>
                    <a:lstStyle/>
                    <a:p>
                      <a:pPr algn="ctr"/>
                      <a:r>
                        <a:rPr lang="fi-FI" sz="1600" dirty="0"/>
                        <a:t>3, 4</a:t>
                      </a:r>
                    </a:p>
                  </a:txBody>
                  <a:tcPr/>
                </a:tc>
                <a:extLst>
                  <a:ext uri="{0D108BD9-81ED-4DB2-BD59-A6C34878D82A}">
                    <a16:rowId xmlns:a16="http://schemas.microsoft.com/office/drawing/2014/main" val="1923678177"/>
                  </a:ext>
                </a:extLst>
              </a:tr>
              <a:tr h="370840">
                <a:tc>
                  <a:txBody>
                    <a:bodyPr/>
                    <a:lstStyle/>
                    <a:p>
                      <a:r>
                        <a:rPr lang="fi-FI" sz="1600" dirty="0"/>
                        <a:t>Asikkala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600" dirty="0"/>
                        <a:t>E, F2, G</a:t>
                      </a:r>
                    </a:p>
                  </a:txBody>
                  <a:tcPr/>
                </a:tc>
                <a:tc>
                  <a:txBody>
                    <a:bodyPr/>
                    <a:lstStyle/>
                    <a:p>
                      <a:pPr algn="ctr"/>
                      <a:r>
                        <a:rPr lang="fi-FI" sz="1600" dirty="0"/>
                        <a:t>(2), 3, 4</a:t>
                      </a:r>
                    </a:p>
                  </a:txBody>
                  <a:tcPr/>
                </a:tc>
                <a:extLst>
                  <a:ext uri="{0D108BD9-81ED-4DB2-BD59-A6C34878D82A}">
                    <a16:rowId xmlns:a16="http://schemas.microsoft.com/office/drawing/2014/main" val="3121958285"/>
                  </a:ext>
                </a:extLst>
              </a:tr>
              <a:tr h="370840">
                <a:tc>
                  <a:txBody>
                    <a:bodyPr/>
                    <a:lstStyle/>
                    <a:p>
                      <a:r>
                        <a:rPr lang="fi-FI" sz="1600" dirty="0"/>
                        <a:t>Hollola</a:t>
                      </a:r>
                    </a:p>
                  </a:txBody>
                  <a:tcPr/>
                </a:tc>
                <a:tc>
                  <a:txBody>
                    <a:bodyPr/>
                    <a:lstStyle/>
                    <a:p>
                      <a:pPr algn="ctr"/>
                      <a:r>
                        <a:rPr lang="fi-FI" sz="1600" dirty="0"/>
                        <a:t>C, D, E, F1</a:t>
                      </a:r>
                    </a:p>
                  </a:txBody>
                  <a:tcPr/>
                </a:tc>
                <a:tc>
                  <a:txBody>
                    <a:bodyPr/>
                    <a:lstStyle/>
                    <a:p>
                      <a:pPr algn="ctr"/>
                      <a:r>
                        <a:rPr lang="fi-FI" sz="1600" dirty="0"/>
                        <a:t>2, 3, 4</a:t>
                      </a:r>
                    </a:p>
                  </a:txBody>
                  <a:tcPr/>
                </a:tc>
                <a:extLst>
                  <a:ext uri="{0D108BD9-81ED-4DB2-BD59-A6C34878D82A}">
                    <a16:rowId xmlns:a16="http://schemas.microsoft.com/office/drawing/2014/main" val="2546728950"/>
                  </a:ext>
                </a:extLst>
              </a:tr>
              <a:tr h="370840">
                <a:tc>
                  <a:txBody>
                    <a:bodyPr/>
                    <a:lstStyle/>
                    <a:p>
                      <a:r>
                        <a:rPr lang="fi-FI" sz="1600" dirty="0"/>
                        <a:t>Kärkölä</a:t>
                      </a:r>
                    </a:p>
                  </a:txBody>
                  <a:tcPr/>
                </a:tc>
                <a:tc>
                  <a:txBody>
                    <a:bodyPr/>
                    <a:lstStyle/>
                    <a:p>
                      <a:pPr algn="ctr"/>
                      <a:r>
                        <a:rPr lang="fi-FI" sz="1600" dirty="0"/>
                        <a:t>F1</a:t>
                      </a:r>
                    </a:p>
                  </a:txBody>
                  <a:tcPr/>
                </a:tc>
                <a:tc>
                  <a:txBody>
                    <a:bodyPr/>
                    <a:lstStyle/>
                    <a:p>
                      <a:pPr algn="ctr"/>
                      <a:r>
                        <a:rPr lang="fi-FI" sz="1600" dirty="0"/>
                        <a:t>3, 4</a:t>
                      </a:r>
                    </a:p>
                  </a:txBody>
                  <a:tcPr/>
                </a:tc>
                <a:extLst>
                  <a:ext uri="{0D108BD9-81ED-4DB2-BD59-A6C34878D82A}">
                    <a16:rowId xmlns:a16="http://schemas.microsoft.com/office/drawing/2014/main" val="2150143443"/>
                  </a:ext>
                </a:extLst>
              </a:tr>
              <a:tr h="370840">
                <a:tc>
                  <a:txBody>
                    <a:bodyPr/>
                    <a:lstStyle/>
                    <a:p>
                      <a:r>
                        <a:rPr lang="fi-FI" sz="1600" dirty="0"/>
                        <a:t>Orimattila</a:t>
                      </a:r>
                    </a:p>
                  </a:txBody>
                  <a:tcPr/>
                </a:tc>
                <a:tc>
                  <a:txBody>
                    <a:bodyPr/>
                    <a:lstStyle/>
                    <a:p>
                      <a:pPr algn="ctr"/>
                      <a:r>
                        <a:rPr lang="fi-FI" sz="1600" dirty="0"/>
                        <a:t>E, F2</a:t>
                      </a:r>
                    </a:p>
                  </a:txBody>
                  <a:tcPr/>
                </a:tc>
                <a:tc>
                  <a:txBody>
                    <a:bodyPr/>
                    <a:lstStyle/>
                    <a:p>
                      <a:pPr algn="ctr"/>
                      <a:r>
                        <a:rPr lang="fi-FI" sz="1600" dirty="0"/>
                        <a:t>2, 3, 4</a:t>
                      </a:r>
                    </a:p>
                  </a:txBody>
                  <a:tcPr/>
                </a:tc>
                <a:extLst>
                  <a:ext uri="{0D108BD9-81ED-4DB2-BD59-A6C34878D82A}">
                    <a16:rowId xmlns:a16="http://schemas.microsoft.com/office/drawing/2014/main" val="3174388511"/>
                  </a:ext>
                </a:extLst>
              </a:tr>
              <a:tr h="370840">
                <a:tc>
                  <a:txBody>
                    <a:bodyPr/>
                    <a:lstStyle/>
                    <a:p>
                      <a:r>
                        <a:rPr lang="fi-FI" sz="1600" dirty="0"/>
                        <a:t>Lahti</a:t>
                      </a:r>
                    </a:p>
                  </a:txBody>
                  <a:tcPr/>
                </a:tc>
                <a:tc>
                  <a:txBody>
                    <a:bodyPr/>
                    <a:lstStyle/>
                    <a:p>
                      <a:pPr algn="ctr"/>
                      <a:r>
                        <a:rPr lang="fi-FI" sz="1600" dirty="0"/>
                        <a:t>A, B, C, D</a:t>
                      </a:r>
                    </a:p>
                  </a:txBody>
                  <a:tcPr/>
                </a:tc>
                <a:tc>
                  <a:txBody>
                    <a:bodyPr/>
                    <a:lstStyle/>
                    <a:p>
                      <a:pPr algn="ctr"/>
                      <a:r>
                        <a:rPr lang="fi-FI" sz="1600" dirty="0"/>
                        <a:t>1, 2, 3</a:t>
                      </a:r>
                    </a:p>
                  </a:txBody>
                  <a:tcPr/>
                </a:tc>
                <a:extLst>
                  <a:ext uri="{0D108BD9-81ED-4DB2-BD59-A6C34878D82A}">
                    <a16:rowId xmlns:a16="http://schemas.microsoft.com/office/drawing/2014/main" val="2540698742"/>
                  </a:ext>
                </a:extLst>
              </a:tr>
            </a:tbl>
          </a:graphicData>
        </a:graphic>
      </p:graphicFrame>
      <p:sp>
        <p:nvSpPr>
          <p:cNvPr id="6" name="Dian numeron paikkamerkki 5">
            <a:extLst>
              <a:ext uri="{FF2B5EF4-FFF2-40B4-BE49-F238E27FC236}">
                <a16:creationId xmlns:a16="http://schemas.microsoft.com/office/drawing/2014/main" id="{116228BE-F914-4960-9599-51B31CE59ABB}"/>
              </a:ext>
            </a:extLst>
          </p:cNvPr>
          <p:cNvSpPr>
            <a:spLocks noGrp="1"/>
          </p:cNvSpPr>
          <p:nvPr>
            <p:ph type="sldNum" sz="quarter" idx="11"/>
          </p:nvPr>
        </p:nvSpPr>
        <p:spPr/>
        <p:txBody>
          <a:bodyPr/>
          <a:lstStyle/>
          <a:p>
            <a:fld id="{EB59C1E5-9392-4F9A-9014-AC739622B32D}" type="slidenum">
              <a:rPr lang="fi-FI" smtClean="0"/>
              <a:t>18</a:t>
            </a:fld>
            <a:endParaRPr lang="fi-FI" dirty="0"/>
          </a:p>
        </p:txBody>
      </p:sp>
      <p:sp>
        <p:nvSpPr>
          <p:cNvPr id="7" name="Päivämäärän paikkamerkki 6">
            <a:extLst>
              <a:ext uri="{FF2B5EF4-FFF2-40B4-BE49-F238E27FC236}">
                <a16:creationId xmlns:a16="http://schemas.microsoft.com/office/drawing/2014/main" id="{26FA00EB-6C42-4150-B376-F95C6DACE499}"/>
              </a:ext>
            </a:extLst>
          </p:cNvPr>
          <p:cNvSpPr>
            <a:spLocks noGrp="1"/>
          </p:cNvSpPr>
          <p:nvPr>
            <p:ph type="dt" sz="half" idx="12"/>
          </p:nvPr>
        </p:nvSpPr>
        <p:spPr/>
        <p:txBody>
          <a:bodyPr/>
          <a:lstStyle/>
          <a:p>
            <a:fld id="{B0B8817A-9C08-4EA3-B3CE-2982CD89E245}" type="datetime1">
              <a:rPr lang="fi-FI" smtClean="0"/>
              <a:t>17.11.2020</a:t>
            </a:fld>
            <a:endParaRPr lang="fi-FI" dirty="0"/>
          </a:p>
        </p:txBody>
      </p:sp>
      <p:grpSp>
        <p:nvGrpSpPr>
          <p:cNvPr id="36" name="Ryhmä 35">
            <a:extLst>
              <a:ext uri="{FF2B5EF4-FFF2-40B4-BE49-F238E27FC236}">
                <a16:creationId xmlns:a16="http://schemas.microsoft.com/office/drawing/2014/main" id="{A2C79C1A-E1FB-4758-813F-11DD3167B09E}"/>
              </a:ext>
            </a:extLst>
          </p:cNvPr>
          <p:cNvGrpSpPr/>
          <p:nvPr/>
        </p:nvGrpSpPr>
        <p:grpSpPr>
          <a:xfrm>
            <a:off x="4395693" y="557075"/>
            <a:ext cx="3878761" cy="5485787"/>
            <a:chOff x="5120331" y="1230270"/>
            <a:chExt cx="3402774" cy="4812592"/>
          </a:xfrm>
        </p:grpSpPr>
        <p:pic>
          <p:nvPicPr>
            <p:cNvPr id="8" name="Picture 22" descr="Map&#10;&#10;Description automatically generated">
              <a:extLst>
                <a:ext uri="{FF2B5EF4-FFF2-40B4-BE49-F238E27FC236}">
                  <a16:creationId xmlns:a16="http://schemas.microsoft.com/office/drawing/2014/main" id="{A3C49D48-CBB2-4825-BF51-3F000D4EF2A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120331" y="1230270"/>
              <a:ext cx="3402774" cy="4812592"/>
            </a:xfrm>
            <a:prstGeom prst="rect">
              <a:avLst/>
            </a:prstGeom>
          </p:spPr>
        </p:pic>
        <p:sp>
          <p:nvSpPr>
            <p:cNvPr id="4" name="Tekstiruutu 3">
              <a:extLst>
                <a:ext uri="{FF2B5EF4-FFF2-40B4-BE49-F238E27FC236}">
                  <a16:creationId xmlns:a16="http://schemas.microsoft.com/office/drawing/2014/main" id="{14BB4ACB-710B-4E64-8766-04F5B0D8980A}"/>
                </a:ext>
              </a:extLst>
            </p:cNvPr>
            <p:cNvSpPr txBox="1"/>
            <p:nvPr/>
          </p:nvSpPr>
          <p:spPr>
            <a:xfrm>
              <a:off x="6428652" y="2550695"/>
              <a:ext cx="227948" cy="307777"/>
            </a:xfrm>
            <a:prstGeom prst="rect">
              <a:avLst/>
            </a:prstGeom>
            <a:noFill/>
          </p:spPr>
          <p:txBody>
            <a:bodyPr wrap="none" rtlCol="0">
              <a:spAutoFit/>
            </a:bodyPr>
            <a:lstStyle/>
            <a:p>
              <a:r>
                <a:rPr lang="fi-FI" sz="1400" b="1" dirty="0">
                  <a:solidFill>
                    <a:srgbClr val="FF9900"/>
                  </a:solidFill>
                </a:rPr>
                <a:t>I</a:t>
              </a:r>
            </a:p>
          </p:txBody>
        </p:sp>
        <p:sp>
          <p:nvSpPr>
            <p:cNvPr id="11" name="Tekstiruutu 10">
              <a:extLst>
                <a:ext uri="{FF2B5EF4-FFF2-40B4-BE49-F238E27FC236}">
                  <a16:creationId xmlns:a16="http://schemas.microsoft.com/office/drawing/2014/main" id="{CEB7AA2A-0FE3-42E1-A710-A0323ECB5B31}"/>
                </a:ext>
              </a:extLst>
            </p:cNvPr>
            <p:cNvSpPr txBox="1"/>
            <p:nvPr/>
          </p:nvSpPr>
          <p:spPr>
            <a:xfrm>
              <a:off x="6428652" y="2943726"/>
              <a:ext cx="293670" cy="307777"/>
            </a:xfrm>
            <a:prstGeom prst="rect">
              <a:avLst/>
            </a:prstGeom>
            <a:noFill/>
          </p:spPr>
          <p:txBody>
            <a:bodyPr wrap="none" rtlCol="0">
              <a:spAutoFit/>
            </a:bodyPr>
            <a:lstStyle/>
            <a:p>
              <a:r>
                <a:rPr lang="fi-FI" sz="1400" b="1" dirty="0">
                  <a:solidFill>
                    <a:srgbClr val="FF9900"/>
                  </a:solidFill>
                </a:rPr>
                <a:t>H</a:t>
              </a:r>
            </a:p>
          </p:txBody>
        </p:sp>
        <p:sp>
          <p:nvSpPr>
            <p:cNvPr id="12" name="Tekstiruutu 11">
              <a:extLst>
                <a:ext uri="{FF2B5EF4-FFF2-40B4-BE49-F238E27FC236}">
                  <a16:creationId xmlns:a16="http://schemas.microsoft.com/office/drawing/2014/main" id="{2DF38518-2EA3-4EF1-8653-FDF8C29E18B0}"/>
                </a:ext>
              </a:extLst>
            </p:cNvPr>
            <p:cNvSpPr txBox="1"/>
            <p:nvPr/>
          </p:nvSpPr>
          <p:spPr>
            <a:xfrm>
              <a:off x="6362930" y="3500516"/>
              <a:ext cx="293670" cy="307777"/>
            </a:xfrm>
            <a:prstGeom prst="rect">
              <a:avLst/>
            </a:prstGeom>
            <a:noFill/>
          </p:spPr>
          <p:txBody>
            <a:bodyPr wrap="none" rtlCol="0">
              <a:spAutoFit/>
            </a:bodyPr>
            <a:lstStyle/>
            <a:p>
              <a:r>
                <a:rPr lang="fi-FI" sz="1400" b="1" dirty="0">
                  <a:solidFill>
                    <a:srgbClr val="FF9900"/>
                  </a:solidFill>
                </a:rPr>
                <a:t>G</a:t>
              </a:r>
            </a:p>
          </p:txBody>
        </p:sp>
        <p:sp>
          <p:nvSpPr>
            <p:cNvPr id="13" name="Tekstiruutu 12">
              <a:extLst>
                <a:ext uri="{FF2B5EF4-FFF2-40B4-BE49-F238E27FC236}">
                  <a16:creationId xmlns:a16="http://schemas.microsoft.com/office/drawing/2014/main" id="{3F746BBF-CF2E-4BE5-9373-9F74E4F7B707}"/>
                </a:ext>
              </a:extLst>
            </p:cNvPr>
            <p:cNvSpPr txBox="1"/>
            <p:nvPr/>
          </p:nvSpPr>
          <p:spPr>
            <a:xfrm>
              <a:off x="6542626" y="4466941"/>
              <a:ext cx="293670" cy="307777"/>
            </a:xfrm>
            <a:prstGeom prst="rect">
              <a:avLst/>
            </a:prstGeom>
            <a:noFill/>
          </p:spPr>
          <p:txBody>
            <a:bodyPr wrap="none" rtlCol="0">
              <a:spAutoFit/>
            </a:bodyPr>
            <a:lstStyle/>
            <a:p>
              <a:r>
                <a:rPr lang="fi-FI" sz="1400" b="1" dirty="0">
                  <a:solidFill>
                    <a:srgbClr val="FF9900"/>
                  </a:solidFill>
                </a:rPr>
                <a:t>A</a:t>
              </a:r>
            </a:p>
          </p:txBody>
        </p:sp>
        <p:sp>
          <p:nvSpPr>
            <p:cNvPr id="14" name="Tekstiruutu 13">
              <a:extLst>
                <a:ext uri="{FF2B5EF4-FFF2-40B4-BE49-F238E27FC236}">
                  <a16:creationId xmlns:a16="http://schemas.microsoft.com/office/drawing/2014/main" id="{9C1329EA-B7C9-40E6-ADDD-23C65B45883A}"/>
                </a:ext>
              </a:extLst>
            </p:cNvPr>
            <p:cNvSpPr txBox="1"/>
            <p:nvPr/>
          </p:nvSpPr>
          <p:spPr>
            <a:xfrm>
              <a:off x="6821718" y="4402773"/>
              <a:ext cx="279244" cy="307777"/>
            </a:xfrm>
            <a:prstGeom prst="rect">
              <a:avLst/>
            </a:prstGeom>
            <a:noFill/>
          </p:spPr>
          <p:txBody>
            <a:bodyPr wrap="none" rtlCol="0">
              <a:spAutoFit/>
            </a:bodyPr>
            <a:lstStyle/>
            <a:p>
              <a:r>
                <a:rPr lang="fi-FI" sz="1400" b="1" dirty="0">
                  <a:solidFill>
                    <a:srgbClr val="FF9900"/>
                  </a:solidFill>
                </a:rPr>
                <a:t>B</a:t>
              </a:r>
            </a:p>
          </p:txBody>
        </p:sp>
        <p:sp>
          <p:nvSpPr>
            <p:cNvPr id="15" name="Tekstiruutu 14">
              <a:extLst>
                <a:ext uri="{FF2B5EF4-FFF2-40B4-BE49-F238E27FC236}">
                  <a16:creationId xmlns:a16="http://schemas.microsoft.com/office/drawing/2014/main" id="{3B9BDB70-BC5E-40CA-8773-933CB245F1F6}"/>
                </a:ext>
              </a:extLst>
            </p:cNvPr>
            <p:cNvSpPr txBox="1"/>
            <p:nvPr/>
          </p:nvSpPr>
          <p:spPr>
            <a:xfrm>
              <a:off x="6606128" y="4231200"/>
              <a:ext cx="279244" cy="307777"/>
            </a:xfrm>
            <a:prstGeom prst="rect">
              <a:avLst/>
            </a:prstGeom>
            <a:noFill/>
          </p:spPr>
          <p:txBody>
            <a:bodyPr wrap="none" rtlCol="0">
              <a:spAutoFit/>
            </a:bodyPr>
            <a:lstStyle/>
            <a:p>
              <a:r>
                <a:rPr lang="fi-FI" sz="1400" b="1" dirty="0">
                  <a:solidFill>
                    <a:srgbClr val="FF9900"/>
                  </a:solidFill>
                </a:rPr>
                <a:t>C</a:t>
              </a:r>
            </a:p>
          </p:txBody>
        </p:sp>
        <p:sp>
          <p:nvSpPr>
            <p:cNvPr id="16" name="Tekstiruutu 15">
              <a:extLst>
                <a:ext uri="{FF2B5EF4-FFF2-40B4-BE49-F238E27FC236}">
                  <a16:creationId xmlns:a16="http://schemas.microsoft.com/office/drawing/2014/main" id="{7703ED73-4FC0-415F-B1AC-1D6CC8303F29}"/>
                </a:ext>
              </a:extLst>
            </p:cNvPr>
            <p:cNvSpPr txBox="1"/>
            <p:nvPr/>
          </p:nvSpPr>
          <p:spPr>
            <a:xfrm>
              <a:off x="6498928" y="4071478"/>
              <a:ext cx="292068" cy="307777"/>
            </a:xfrm>
            <a:prstGeom prst="rect">
              <a:avLst/>
            </a:prstGeom>
            <a:noFill/>
          </p:spPr>
          <p:txBody>
            <a:bodyPr wrap="none" rtlCol="0">
              <a:spAutoFit/>
            </a:bodyPr>
            <a:lstStyle/>
            <a:p>
              <a:r>
                <a:rPr lang="fi-FI" sz="1400" b="1" dirty="0">
                  <a:solidFill>
                    <a:srgbClr val="FF9900"/>
                  </a:solidFill>
                </a:rPr>
                <a:t>D</a:t>
              </a:r>
            </a:p>
          </p:txBody>
        </p:sp>
        <p:sp>
          <p:nvSpPr>
            <p:cNvPr id="17" name="Tekstiruutu 16">
              <a:extLst>
                <a:ext uri="{FF2B5EF4-FFF2-40B4-BE49-F238E27FC236}">
                  <a16:creationId xmlns:a16="http://schemas.microsoft.com/office/drawing/2014/main" id="{8AA11729-26F5-477A-827A-612403C122B0}"/>
                </a:ext>
              </a:extLst>
            </p:cNvPr>
            <p:cNvSpPr txBox="1"/>
            <p:nvPr/>
          </p:nvSpPr>
          <p:spPr>
            <a:xfrm>
              <a:off x="6656600" y="3917589"/>
              <a:ext cx="271228" cy="307777"/>
            </a:xfrm>
            <a:prstGeom prst="rect">
              <a:avLst/>
            </a:prstGeom>
            <a:noFill/>
          </p:spPr>
          <p:txBody>
            <a:bodyPr wrap="none" rtlCol="0">
              <a:spAutoFit/>
            </a:bodyPr>
            <a:lstStyle/>
            <a:p>
              <a:r>
                <a:rPr lang="fi-FI" sz="1400" b="1" dirty="0">
                  <a:solidFill>
                    <a:srgbClr val="FF9900"/>
                  </a:solidFill>
                </a:rPr>
                <a:t>E</a:t>
              </a:r>
            </a:p>
          </p:txBody>
        </p:sp>
        <p:sp>
          <p:nvSpPr>
            <p:cNvPr id="18" name="Tekstiruutu 17">
              <a:extLst>
                <a:ext uri="{FF2B5EF4-FFF2-40B4-BE49-F238E27FC236}">
                  <a16:creationId xmlns:a16="http://schemas.microsoft.com/office/drawing/2014/main" id="{9B91574B-CFCC-419D-96EF-D26A4184A9C4}"/>
                </a:ext>
              </a:extLst>
            </p:cNvPr>
            <p:cNvSpPr txBox="1"/>
            <p:nvPr/>
          </p:nvSpPr>
          <p:spPr>
            <a:xfrm>
              <a:off x="6067705" y="3821836"/>
              <a:ext cx="356188" cy="307777"/>
            </a:xfrm>
            <a:prstGeom prst="rect">
              <a:avLst/>
            </a:prstGeom>
            <a:noFill/>
          </p:spPr>
          <p:txBody>
            <a:bodyPr wrap="none" rtlCol="0">
              <a:spAutoFit/>
            </a:bodyPr>
            <a:lstStyle/>
            <a:p>
              <a:r>
                <a:rPr lang="fi-FI" sz="1400" b="1" dirty="0">
                  <a:solidFill>
                    <a:srgbClr val="FF9900"/>
                  </a:solidFill>
                </a:rPr>
                <a:t>F2</a:t>
              </a:r>
            </a:p>
          </p:txBody>
        </p:sp>
        <p:sp>
          <p:nvSpPr>
            <p:cNvPr id="19" name="Tekstiruutu 18">
              <a:extLst>
                <a:ext uri="{FF2B5EF4-FFF2-40B4-BE49-F238E27FC236}">
                  <a16:creationId xmlns:a16="http://schemas.microsoft.com/office/drawing/2014/main" id="{697B686E-C04B-412E-836E-8C0538DC6978}"/>
                </a:ext>
              </a:extLst>
            </p:cNvPr>
            <p:cNvSpPr txBox="1"/>
            <p:nvPr/>
          </p:nvSpPr>
          <p:spPr>
            <a:xfrm>
              <a:off x="5553124" y="4466940"/>
              <a:ext cx="356188" cy="307777"/>
            </a:xfrm>
            <a:prstGeom prst="rect">
              <a:avLst/>
            </a:prstGeom>
            <a:noFill/>
          </p:spPr>
          <p:txBody>
            <a:bodyPr wrap="none" rtlCol="0">
              <a:spAutoFit/>
            </a:bodyPr>
            <a:lstStyle/>
            <a:p>
              <a:r>
                <a:rPr lang="fi-FI" sz="1400" b="1" dirty="0">
                  <a:solidFill>
                    <a:srgbClr val="FF9900"/>
                  </a:solidFill>
                </a:rPr>
                <a:t>F1</a:t>
              </a:r>
            </a:p>
          </p:txBody>
        </p:sp>
        <p:sp>
          <p:nvSpPr>
            <p:cNvPr id="20" name="Tekstiruutu 19">
              <a:extLst>
                <a:ext uri="{FF2B5EF4-FFF2-40B4-BE49-F238E27FC236}">
                  <a16:creationId xmlns:a16="http://schemas.microsoft.com/office/drawing/2014/main" id="{7AAFC6CF-1626-4A4E-B651-D74AF244A63B}"/>
                </a:ext>
              </a:extLst>
            </p:cNvPr>
            <p:cNvSpPr txBox="1"/>
            <p:nvPr/>
          </p:nvSpPr>
          <p:spPr>
            <a:xfrm>
              <a:off x="6707278" y="5260204"/>
              <a:ext cx="271228" cy="307777"/>
            </a:xfrm>
            <a:prstGeom prst="rect">
              <a:avLst/>
            </a:prstGeom>
            <a:noFill/>
          </p:spPr>
          <p:txBody>
            <a:bodyPr wrap="none" rtlCol="0">
              <a:spAutoFit/>
            </a:bodyPr>
            <a:lstStyle/>
            <a:p>
              <a:r>
                <a:rPr lang="fi-FI" sz="1400" b="1" dirty="0">
                  <a:solidFill>
                    <a:srgbClr val="FF9900"/>
                  </a:solidFill>
                </a:rPr>
                <a:t>E</a:t>
              </a:r>
            </a:p>
          </p:txBody>
        </p:sp>
        <p:sp>
          <p:nvSpPr>
            <p:cNvPr id="28" name="Tekstiruutu 27">
              <a:extLst>
                <a:ext uri="{FF2B5EF4-FFF2-40B4-BE49-F238E27FC236}">
                  <a16:creationId xmlns:a16="http://schemas.microsoft.com/office/drawing/2014/main" id="{444B0CA4-1AF4-4142-A9F8-7C2CC028F730}"/>
                </a:ext>
              </a:extLst>
            </p:cNvPr>
            <p:cNvSpPr txBox="1"/>
            <p:nvPr/>
          </p:nvSpPr>
          <p:spPr>
            <a:xfrm>
              <a:off x="6781794" y="5019160"/>
              <a:ext cx="292068" cy="307777"/>
            </a:xfrm>
            <a:prstGeom prst="rect">
              <a:avLst/>
            </a:prstGeom>
            <a:noFill/>
          </p:spPr>
          <p:txBody>
            <a:bodyPr wrap="none" rtlCol="0">
              <a:spAutoFit/>
            </a:bodyPr>
            <a:lstStyle/>
            <a:p>
              <a:r>
                <a:rPr lang="fi-FI" sz="1400" b="1" dirty="0">
                  <a:solidFill>
                    <a:srgbClr val="FF9900"/>
                  </a:solidFill>
                </a:rPr>
                <a:t>D</a:t>
              </a:r>
            </a:p>
          </p:txBody>
        </p:sp>
        <p:sp>
          <p:nvSpPr>
            <p:cNvPr id="29" name="Tekstiruutu 28">
              <a:extLst>
                <a:ext uri="{FF2B5EF4-FFF2-40B4-BE49-F238E27FC236}">
                  <a16:creationId xmlns:a16="http://schemas.microsoft.com/office/drawing/2014/main" id="{E7F9AE61-58F9-45F1-BA3E-977CBF1FA221}"/>
                </a:ext>
              </a:extLst>
            </p:cNvPr>
            <p:cNvSpPr txBox="1"/>
            <p:nvPr/>
          </p:nvSpPr>
          <p:spPr>
            <a:xfrm>
              <a:off x="6477101" y="4800435"/>
              <a:ext cx="279244" cy="307777"/>
            </a:xfrm>
            <a:prstGeom prst="rect">
              <a:avLst/>
            </a:prstGeom>
            <a:noFill/>
          </p:spPr>
          <p:txBody>
            <a:bodyPr wrap="none" rtlCol="0">
              <a:spAutoFit/>
            </a:bodyPr>
            <a:lstStyle/>
            <a:p>
              <a:r>
                <a:rPr lang="fi-FI" sz="1400" b="1" dirty="0">
                  <a:solidFill>
                    <a:srgbClr val="FF9900"/>
                  </a:solidFill>
                </a:rPr>
                <a:t>C</a:t>
              </a:r>
            </a:p>
          </p:txBody>
        </p:sp>
      </p:grpSp>
      <p:grpSp>
        <p:nvGrpSpPr>
          <p:cNvPr id="37" name="Ryhmä 36">
            <a:extLst>
              <a:ext uri="{FF2B5EF4-FFF2-40B4-BE49-F238E27FC236}">
                <a16:creationId xmlns:a16="http://schemas.microsoft.com/office/drawing/2014/main" id="{90714759-9A22-4FA9-92C4-51DEA8D8BDC9}"/>
              </a:ext>
            </a:extLst>
          </p:cNvPr>
          <p:cNvGrpSpPr/>
          <p:nvPr/>
        </p:nvGrpSpPr>
        <p:grpSpPr>
          <a:xfrm>
            <a:off x="8168270" y="543573"/>
            <a:ext cx="3775080" cy="5499289"/>
            <a:chOff x="8605676" y="1230270"/>
            <a:chExt cx="3303685" cy="4812592"/>
          </a:xfrm>
        </p:grpSpPr>
        <p:pic>
          <p:nvPicPr>
            <p:cNvPr id="9" name="Picture 24" descr="Map&#10;&#10;Description automatically generated">
              <a:extLst>
                <a:ext uri="{FF2B5EF4-FFF2-40B4-BE49-F238E27FC236}">
                  <a16:creationId xmlns:a16="http://schemas.microsoft.com/office/drawing/2014/main" id="{8A086AD4-1E32-4982-B784-59DE9DF46271}"/>
                </a:ext>
              </a:extLst>
            </p:cNvPr>
            <p:cNvPicPr>
              <a:picLocks noChangeAspect="1"/>
            </p:cNvPicPr>
            <p:nvPr/>
          </p:nvPicPr>
          <p:blipFill rotWithShape="1">
            <a:blip r:embed="rId3">
              <a:extLst>
                <a:ext uri="{28A0092B-C50C-407E-A947-70E740481C1C}">
                  <a14:useLocalDpi xmlns:a14="http://schemas.microsoft.com/office/drawing/2010/main" val="0"/>
                </a:ext>
              </a:extLst>
            </a:blip>
            <a:srcRect l="1" r="51455"/>
            <a:stretch/>
          </p:blipFill>
          <p:spPr>
            <a:xfrm>
              <a:off x="8605676" y="1230270"/>
              <a:ext cx="3303685" cy="4812592"/>
            </a:xfrm>
            <a:prstGeom prst="rect">
              <a:avLst/>
            </a:prstGeom>
          </p:spPr>
        </p:pic>
        <p:sp>
          <p:nvSpPr>
            <p:cNvPr id="22" name="Tekstiruutu 21">
              <a:extLst>
                <a:ext uri="{FF2B5EF4-FFF2-40B4-BE49-F238E27FC236}">
                  <a16:creationId xmlns:a16="http://schemas.microsoft.com/office/drawing/2014/main" id="{660656EE-79EC-4984-ACB6-FEF954653349}"/>
                </a:ext>
              </a:extLst>
            </p:cNvPr>
            <p:cNvSpPr txBox="1"/>
            <p:nvPr/>
          </p:nvSpPr>
          <p:spPr>
            <a:xfrm>
              <a:off x="9651730" y="3521136"/>
              <a:ext cx="274434" cy="307777"/>
            </a:xfrm>
            <a:prstGeom prst="rect">
              <a:avLst/>
            </a:prstGeom>
            <a:noFill/>
          </p:spPr>
          <p:txBody>
            <a:bodyPr wrap="none" rtlCol="0">
              <a:spAutoFit/>
            </a:bodyPr>
            <a:lstStyle/>
            <a:p>
              <a:r>
                <a:rPr lang="fi-FI" sz="1400" b="1" dirty="0">
                  <a:solidFill>
                    <a:srgbClr val="0070C0"/>
                  </a:solidFill>
                </a:rPr>
                <a:t>4</a:t>
              </a:r>
            </a:p>
          </p:txBody>
        </p:sp>
        <p:sp>
          <p:nvSpPr>
            <p:cNvPr id="23" name="Tekstiruutu 22">
              <a:extLst>
                <a:ext uri="{FF2B5EF4-FFF2-40B4-BE49-F238E27FC236}">
                  <a16:creationId xmlns:a16="http://schemas.microsoft.com/office/drawing/2014/main" id="{C3A3F9DC-2EFE-4F2D-8F16-55ECEA024731}"/>
                </a:ext>
              </a:extLst>
            </p:cNvPr>
            <p:cNvSpPr txBox="1"/>
            <p:nvPr/>
          </p:nvSpPr>
          <p:spPr>
            <a:xfrm>
              <a:off x="10015217" y="3763700"/>
              <a:ext cx="274434" cy="307777"/>
            </a:xfrm>
            <a:prstGeom prst="rect">
              <a:avLst/>
            </a:prstGeom>
            <a:noFill/>
          </p:spPr>
          <p:txBody>
            <a:bodyPr wrap="none" rtlCol="0">
              <a:spAutoFit/>
            </a:bodyPr>
            <a:lstStyle/>
            <a:p>
              <a:r>
                <a:rPr lang="fi-FI" sz="1400" b="1" dirty="0">
                  <a:solidFill>
                    <a:srgbClr val="0070C0"/>
                  </a:solidFill>
                </a:rPr>
                <a:t>3</a:t>
              </a:r>
            </a:p>
          </p:txBody>
        </p:sp>
        <p:sp>
          <p:nvSpPr>
            <p:cNvPr id="24" name="Tekstiruutu 23">
              <a:extLst>
                <a:ext uri="{FF2B5EF4-FFF2-40B4-BE49-F238E27FC236}">
                  <a16:creationId xmlns:a16="http://schemas.microsoft.com/office/drawing/2014/main" id="{9E18C90C-B3CE-487B-A287-AB99B99857AB}"/>
                </a:ext>
              </a:extLst>
            </p:cNvPr>
            <p:cNvSpPr txBox="1"/>
            <p:nvPr/>
          </p:nvSpPr>
          <p:spPr>
            <a:xfrm>
              <a:off x="9918745" y="4159163"/>
              <a:ext cx="274434" cy="307777"/>
            </a:xfrm>
            <a:prstGeom prst="rect">
              <a:avLst/>
            </a:prstGeom>
            <a:noFill/>
          </p:spPr>
          <p:txBody>
            <a:bodyPr wrap="none" rtlCol="0">
              <a:spAutoFit/>
            </a:bodyPr>
            <a:lstStyle/>
            <a:p>
              <a:r>
                <a:rPr lang="fi-FI" sz="1400" b="1" dirty="0">
                  <a:solidFill>
                    <a:srgbClr val="0070C0"/>
                  </a:solidFill>
                </a:rPr>
                <a:t>2</a:t>
              </a:r>
            </a:p>
          </p:txBody>
        </p:sp>
        <p:sp>
          <p:nvSpPr>
            <p:cNvPr id="25" name="Tekstiruutu 24">
              <a:extLst>
                <a:ext uri="{FF2B5EF4-FFF2-40B4-BE49-F238E27FC236}">
                  <a16:creationId xmlns:a16="http://schemas.microsoft.com/office/drawing/2014/main" id="{64DC236C-AC9D-4124-AF95-1B173061260F}"/>
                </a:ext>
              </a:extLst>
            </p:cNvPr>
            <p:cNvSpPr txBox="1"/>
            <p:nvPr/>
          </p:nvSpPr>
          <p:spPr>
            <a:xfrm>
              <a:off x="10064765" y="4492658"/>
              <a:ext cx="274434" cy="307777"/>
            </a:xfrm>
            <a:prstGeom prst="rect">
              <a:avLst/>
            </a:prstGeom>
            <a:noFill/>
          </p:spPr>
          <p:txBody>
            <a:bodyPr wrap="none" rtlCol="0">
              <a:spAutoFit/>
            </a:bodyPr>
            <a:lstStyle/>
            <a:p>
              <a:r>
                <a:rPr lang="fi-FI" sz="1400" b="1" dirty="0">
                  <a:solidFill>
                    <a:srgbClr val="0070C0"/>
                  </a:solidFill>
                </a:rPr>
                <a:t>1</a:t>
              </a:r>
            </a:p>
          </p:txBody>
        </p:sp>
        <p:sp>
          <p:nvSpPr>
            <p:cNvPr id="26" name="Tekstiruutu 25">
              <a:extLst>
                <a:ext uri="{FF2B5EF4-FFF2-40B4-BE49-F238E27FC236}">
                  <a16:creationId xmlns:a16="http://schemas.microsoft.com/office/drawing/2014/main" id="{A5A5F1BB-AC1B-4219-A09A-C72CBCF3D9B2}"/>
                </a:ext>
              </a:extLst>
            </p:cNvPr>
            <p:cNvSpPr txBox="1"/>
            <p:nvPr/>
          </p:nvSpPr>
          <p:spPr>
            <a:xfrm>
              <a:off x="10201982" y="4934265"/>
              <a:ext cx="274434" cy="307777"/>
            </a:xfrm>
            <a:prstGeom prst="rect">
              <a:avLst/>
            </a:prstGeom>
            <a:noFill/>
          </p:spPr>
          <p:txBody>
            <a:bodyPr wrap="square" rtlCol="0">
              <a:spAutoFit/>
            </a:bodyPr>
            <a:lstStyle/>
            <a:p>
              <a:r>
                <a:rPr lang="fi-FI" sz="1400" b="1" dirty="0">
                  <a:solidFill>
                    <a:srgbClr val="0070C0"/>
                  </a:solidFill>
                </a:rPr>
                <a:t>2</a:t>
              </a:r>
            </a:p>
          </p:txBody>
        </p:sp>
        <p:sp>
          <p:nvSpPr>
            <p:cNvPr id="27" name="Tekstiruutu 26">
              <a:extLst>
                <a:ext uri="{FF2B5EF4-FFF2-40B4-BE49-F238E27FC236}">
                  <a16:creationId xmlns:a16="http://schemas.microsoft.com/office/drawing/2014/main" id="{3D1C1B18-8DEA-43B6-A140-92310512E2E7}"/>
                </a:ext>
              </a:extLst>
            </p:cNvPr>
            <p:cNvSpPr txBox="1"/>
            <p:nvPr/>
          </p:nvSpPr>
          <p:spPr>
            <a:xfrm>
              <a:off x="10640126" y="4569059"/>
              <a:ext cx="274434" cy="307777"/>
            </a:xfrm>
            <a:prstGeom prst="rect">
              <a:avLst/>
            </a:prstGeom>
            <a:noFill/>
          </p:spPr>
          <p:txBody>
            <a:bodyPr wrap="square" rtlCol="0">
              <a:spAutoFit/>
            </a:bodyPr>
            <a:lstStyle/>
            <a:p>
              <a:r>
                <a:rPr lang="fi-FI" sz="1400" b="1" dirty="0">
                  <a:solidFill>
                    <a:srgbClr val="0070C0"/>
                  </a:solidFill>
                </a:rPr>
                <a:t>2</a:t>
              </a:r>
            </a:p>
          </p:txBody>
        </p:sp>
        <p:sp>
          <p:nvSpPr>
            <p:cNvPr id="30" name="Tekstiruutu 29">
              <a:extLst>
                <a:ext uri="{FF2B5EF4-FFF2-40B4-BE49-F238E27FC236}">
                  <a16:creationId xmlns:a16="http://schemas.microsoft.com/office/drawing/2014/main" id="{350EEF24-7944-4923-9686-B0102AE5E426}"/>
                </a:ext>
              </a:extLst>
            </p:cNvPr>
            <p:cNvSpPr txBox="1"/>
            <p:nvPr/>
          </p:nvSpPr>
          <p:spPr>
            <a:xfrm>
              <a:off x="10826379" y="4248884"/>
              <a:ext cx="274434" cy="307777"/>
            </a:xfrm>
            <a:prstGeom prst="rect">
              <a:avLst/>
            </a:prstGeom>
            <a:noFill/>
          </p:spPr>
          <p:txBody>
            <a:bodyPr wrap="none" rtlCol="0">
              <a:spAutoFit/>
            </a:bodyPr>
            <a:lstStyle/>
            <a:p>
              <a:r>
                <a:rPr lang="fi-FI" sz="1400" b="1" dirty="0">
                  <a:solidFill>
                    <a:srgbClr val="0070C0"/>
                  </a:solidFill>
                </a:rPr>
                <a:t>3</a:t>
              </a:r>
            </a:p>
          </p:txBody>
        </p:sp>
        <p:sp>
          <p:nvSpPr>
            <p:cNvPr id="31" name="Tekstiruutu 30">
              <a:extLst>
                <a:ext uri="{FF2B5EF4-FFF2-40B4-BE49-F238E27FC236}">
                  <a16:creationId xmlns:a16="http://schemas.microsoft.com/office/drawing/2014/main" id="{06EC7F9C-28FA-44D7-A069-BFA57C13DDD9}"/>
                </a:ext>
              </a:extLst>
            </p:cNvPr>
            <p:cNvSpPr txBox="1"/>
            <p:nvPr/>
          </p:nvSpPr>
          <p:spPr>
            <a:xfrm>
              <a:off x="10201982" y="5221616"/>
              <a:ext cx="274434" cy="307777"/>
            </a:xfrm>
            <a:prstGeom prst="rect">
              <a:avLst/>
            </a:prstGeom>
            <a:noFill/>
          </p:spPr>
          <p:txBody>
            <a:bodyPr wrap="none" rtlCol="0">
              <a:spAutoFit/>
            </a:bodyPr>
            <a:lstStyle/>
            <a:p>
              <a:r>
                <a:rPr lang="fi-FI" sz="1400" b="1" dirty="0">
                  <a:solidFill>
                    <a:srgbClr val="0070C0"/>
                  </a:solidFill>
                </a:rPr>
                <a:t>3</a:t>
              </a:r>
            </a:p>
          </p:txBody>
        </p:sp>
        <p:sp>
          <p:nvSpPr>
            <p:cNvPr id="32" name="Tekstiruutu 31">
              <a:extLst>
                <a:ext uri="{FF2B5EF4-FFF2-40B4-BE49-F238E27FC236}">
                  <a16:creationId xmlns:a16="http://schemas.microsoft.com/office/drawing/2014/main" id="{E4AA7DFC-C604-4478-9639-A20AA8BE4745}"/>
                </a:ext>
              </a:extLst>
            </p:cNvPr>
            <p:cNvSpPr txBox="1"/>
            <p:nvPr/>
          </p:nvSpPr>
          <p:spPr>
            <a:xfrm>
              <a:off x="9376883" y="4362548"/>
              <a:ext cx="274434" cy="307777"/>
            </a:xfrm>
            <a:prstGeom prst="rect">
              <a:avLst/>
            </a:prstGeom>
            <a:noFill/>
          </p:spPr>
          <p:txBody>
            <a:bodyPr wrap="none" rtlCol="0">
              <a:spAutoFit/>
            </a:bodyPr>
            <a:lstStyle/>
            <a:p>
              <a:r>
                <a:rPr lang="fi-FI" sz="1400" b="1" dirty="0">
                  <a:solidFill>
                    <a:srgbClr val="0070C0"/>
                  </a:solidFill>
                </a:rPr>
                <a:t>3</a:t>
              </a:r>
            </a:p>
          </p:txBody>
        </p:sp>
        <p:sp>
          <p:nvSpPr>
            <p:cNvPr id="33" name="Tekstiruutu 32">
              <a:extLst>
                <a:ext uri="{FF2B5EF4-FFF2-40B4-BE49-F238E27FC236}">
                  <a16:creationId xmlns:a16="http://schemas.microsoft.com/office/drawing/2014/main" id="{0CF868B3-DFEB-4F7A-BE48-2511054042A7}"/>
                </a:ext>
              </a:extLst>
            </p:cNvPr>
            <p:cNvSpPr txBox="1"/>
            <p:nvPr/>
          </p:nvSpPr>
          <p:spPr>
            <a:xfrm>
              <a:off x="10912904" y="3592942"/>
              <a:ext cx="274434" cy="307777"/>
            </a:xfrm>
            <a:prstGeom prst="rect">
              <a:avLst/>
            </a:prstGeom>
            <a:noFill/>
          </p:spPr>
          <p:txBody>
            <a:bodyPr wrap="none" rtlCol="0">
              <a:spAutoFit/>
            </a:bodyPr>
            <a:lstStyle/>
            <a:p>
              <a:r>
                <a:rPr lang="fi-FI" sz="1400" b="1" dirty="0">
                  <a:solidFill>
                    <a:srgbClr val="0070C0"/>
                  </a:solidFill>
                </a:rPr>
                <a:t>4</a:t>
              </a:r>
            </a:p>
          </p:txBody>
        </p:sp>
        <p:sp>
          <p:nvSpPr>
            <p:cNvPr id="34" name="Tekstiruutu 33">
              <a:extLst>
                <a:ext uri="{FF2B5EF4-FFF2-40B4-BE49-F238E27FC236}">
                  <a16:creationId xmlns:a16="http://schemas.microsoft.com/office/drawing/2014/main" id="{F321BA1A-63AC-4960-A590-FBD9D735C59E}"/>
                </a:ext>
              </a:extLst>
            </p:cNvPr>
            <p:cNvSpPr txBox="1"/>
            <p:nvPr/>
          </p:nvSpPr>
          <p:spPr>
            <a:xfrm>
              <a:off x="10203158" y="5473841"/>
              <a:ext cx="274434" cy="307777"/>
            </a:xfrm>
            <a:prstGeom prst="rect">
              <a:avLst/>
            </a:prstGeom>
            <a:noFill/>
          </p:spPr>
          <p:txBody>
            <a:bodyPr wrap="none" rtlCol="0">
              <a:spAutoFit/>
            </a:bodyPr>
            <a:lstStyle/>
            <a:p>
              <a:r>
                <a:rPr lang="fi-FI" sz="1400" b="1" dirty="0">
                  <a:solidFill>
                    <a:srgbClr val="0070C0"/>
                  </a:solidFill>
                </a:rPr>
                <a:t>4</a:t>
              </a:r>
            </a:p>
          </p:txBody>
        </p:sp>
        <p:sp>
          <p:nvSpPr>
            <p:cNvPr id="35" name="Tekstiruutu 34">
              <a:extLst>
                <a:ext uri="{FF2B5EF4-FFF2-40B4-BE49-F238E27FC236}">
                  <a16:creationId xmlns:a16="http://schemas.microsoft.com/office/drawing/2014/main" id="{9D588E15-8B4A-4003-BDB4-EEEDB638595B}"/>
                </a:ext>
              </a:extLst>
            </p:cNvPr>
            <p:cNvSpPr txBox="1"/>
            <p:nvPr/>
          </p:nvSpPr>
          <p:spPr>
            <a:xfrm>
              <a:off x="9051984" y="4415170"/>
              <a:ext cx="274434" cy="307777"/>
            </a:xfrm>
            <a:prstGeom prst="rect">
              <a:avLst/>
            </a:prstGeom>
            <a:noFill/>
          </p:spPr>
          <p:txBody>
            <a:bodyPr wrap="none" rtlCol="0">
              <a:spAutoFit/>
            </a:bodyPr>
            <a:lstStyle/>
            <a:p>
              <a:r>
                <a:rPr lang="fi-FI" sz="1400" b="1" dirty="0">
                  <a:solidFill>
                    <a:srgbClr val="0070C0"/>
                  </a:solidFill>
                </a:rPr>
                <a:t>4</a:t>
              </a:r>
            </a:p>
          </p:txBody>
        </p:sp>
      </p:grpSp>
    </p:spTree>
    <p:extLst>
      <p:ext uri="{BB962C8B-B14F-4D97-AF65-F5344CB8AC3E}">
        <p14:creationId xmlns:p14="http://schemas.microsoft.com/office/powerpoint/2010/main" val="208602251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DDB987-20AB-4517-AE3D-DB86216DC28F}"/>
              </a:ext>
            </a:extLst>
          </p:cNvPr>
          <p:cNvSpPr>
            <a:spLocks noGrp="1"/>
          </p:cNvSpPr>
          <p:nvPr>
            <p:ph type="title"/>
          </p:nvPr>
        </p:nvSpPr>
        <p:spPr/>
        <p:txBody>
          <a:bodyPr/>
          <a:lstStyle/>
          <a:p>
            <a:r>
              <a:rPr lang="fi-FI" dirty="0"/>
              <a:t>Lippujen hinnat</a:t>
            </a:r>
          </a:p>
        </p:txBody>
      </p:sp>
      <p:sp>
        <p:nvSpPr>
          <p:cNvPr id="3" name="Sisällön paikkamerkki 2">
            <a:extLst>
              <a:ext uri="{FF2B5EF4-FFF2-40B4-BE49-F238E27FC236}">
                <a16:creationId xmlns:a16="http://schemas.microsoft.com/office/drawing/2014/main" id="{334E2C08-7A5C-46B0-BD99-3035AEE5272F}"/>
              </a:ext>
            </a:extLst>
          </p:cNvPr>
          <p:cNvSpPr>
            <a:spLocks noGrp="1"/>
          </p:cNvSpPr>
          <p:nvPr>
            <p:ph sz="half" idx="1"/>
          </p:nvPr>
        </p:nvSpPr>
        <p:spPr/>
        <p:txBody>
          <a:bodyPr/>
          <a:lstStyle/>
          <a:p>
            <a:pPr>
              <a:spcAft>
                <a:spcPts val="600"/>
              </a:spcAft>
            </a:pPr>
            <a:r>
              <a:rPr lang="fi-FI" sz="1600" dirty="0"/>
              <a:t>Edullisin lippu mahdollistaa matkustamisen kahden vyöhykkeen alueella.</a:t>
            </a:r>
          </a:p>
          <a:p>
            <a:pPr>
              <a:spcAft>
                <a:spcPts val="600"/>
              </a:spcAft>
            </a:pPr>
            <a:r>
              <a:rPr lang="fi-FI" sz="1600" dirty="0"/>
              <a:t>Koska jokainen vyöhyke on maantieteellisesti laajempi kuin nykyiset vyöhykkeet, matkustusalue jokaisella lipputyypillä laajenee (esimerkiksi kahden vyöhykkeen lippu nykyisin vs. uudistuksen jälkeen).</a:t>
            </a:r>
          </a:p>
          <a:p>
            <a:pPr>
              <a:spcAft>
                <a:spcPts val="600"/>
              </a:spcAft>
            </a:pPr>
            <a:r>
              <a:rPr lang="fi-FI" sz="1600" dirty="0"/>
              <a:t>Hinnoittelu perustuu nykyisen hintatason säilymiseen kahdella vyöhykkeellä.</a:t>
            </a:r>
          </a:p>
          <a:p>
            <a:pPr>
              <a:spcAft>
                <a:spcPts val="600"/>
              </a:spcAft>
            </a:pPr>
            <a:endParaRPr lang="fi-FI" sz="1600" dirty="0"/>
          </a:p>
        </p:txBody>
      </p:sp>
      <p:sp>
        <p:nvSpPr>
          <p:cNvPr id="7" name="Sisällön paikkamerkki 6">
            <a:extLst>
              <a:ext uri="{FF2B5EF4-FFF2-40B4-BE49-F238E27FC236}">
                <a16:creationId xmlns:a16="http://schemas.microsoft.com/office/drawing/2014/main" id="{F0631C0B-6430-48D5-B96B-A8DFF63B0794}"/>
              </a:ext>
            </a:extLst>
          </p:cNvPr>
          <p:cNvSpPr>
            <a:spLocks noGrp="1"/>
          </p:cNvSpPr>
          <p:nvPr>
            <p:ph sz="half" idx="2"/>
          </p:nvPr>
        </p:nvSpPr>
        <p:spPr>
          <a:xfrm>
            <a:off x="6297600" y="1677600"/>
            <a:ext cx="5284800" cy="1834527"/>
          </a:xfrm>
        </p:spPr>
        <p:txBody>
          <a:bodyPr/>
          <a:lstStyle/>
          <a:p>
            <a:pPr>
              <a:spcAft>
                <a:spcPts val="600"/>
              </a:spcAft>
            </a:pPr>
            <a:r>
              <a:rPr lang="fi-FI" sz="1600" dirty="0"/>
              <a:t>Arvolipun alennus kertalippuun verrattuna on 23…26 %</a:t>
            </a:r>
          </a:p>
          <a:p>
            <a:pPr>
              <a:spcAft>
                <a:spcPts val="600"/>
              </a:spcAft>
            </a:pPr>
            <a:r>
              <a:rPr lang="fi-FI" sz="1600" dirty="0"/>
              <a:t>Kausilippu on edullisin lipputuote, kun kuukaudessa tehdään edestakaisia matkoja tehdään</a:t>
            </a:r>
          </a:p>
          <a:p>
            <a:pPr lvl="1">
              <a:spcAft>
                <a:spcPts val="600"/>
              </a:spcAft>
            </a:pPr>
            <a:r>
              <a:rPr lang="fi-FI" dirty="0"/>
              <a:t>kahdella vyöhykkeellä 12 edestakaista matkaa</a:t>
            </a:r>
          </a:p>
          <a:p>
            <a:pPr lvl="1">
              <a:spcAft>
                <a:spcPts val="600"/>
              </a:spcAft>
            </a:pPr>
            <a:r>
              <a:rPr lang="fi-FI" dirty="0"/>
              <a:t>neljällä vyöhykkeellä 8 edestakaista matkaa.</a:t>
            </a:r>
          </a:p>
          <a:p>
            <a:pPr marL="230400" lvl="1" indent="0">
              <a:spcAft>
                <a:spcPts val="600"/>
              </a:spcAft>
              <a:buNone/>
            </a:pPr>
            <a:r>
              <a:rPr lang="fi-FI" sz="1400" dirty="0"/>
              <a:t>Tämä hinnoittelutapa vastaa yleisiä periaatteita: mitä laajempi matkustusalue, sitä vähemmän matkoja kausilipulla tehdään. Näin lipputulo per matka kasvaa edelleen vyöhykemäärän suhteessa.</a:t>
            </a:r>
          </a:p>
          <a:p>
            <a:pPr marL="230400" lvl="1" indent="0">
              <a:spcAft>
                <a:spcPts val="600"/>
              </a:spcAft>
              <a:buNone/>
            </a:pPr>
            <a:endParaRPr lang="fi-FI" sz="1400" dirty="0"/>
          </a:p>
          <a:p>
            <a:pPr>
              <a:spcAft>
                <a:spcPts val="600"/>
              </a:spcAft>
            </a:pPr>
            <a:endParaRPr lang="fi-FI" sz="1600" dirty="0"/>
          </a:p>
        </p:txBody>
      </p:sp>
      <p:sp>
        <p:nvSpPr>
          <p:cNvPr id="5" name="Alatunnisteen paikkamerkki 4">
            <a:extLst>
              <a:ext uri="{FF2B5EF4-FFF2-40B4-BE49-F238E27FC236}">
                <a16:creationId xmlns:a16="http://schemas.microsoft.com/office/drawing/2014/main" id="{303D422D-CA47-41FD-B170-42FA867ADCA4}"/>
              </a:ext>
            </a:extLst>
          </p:cNvPr>
          <p:cNvSpPr>
            <a:spLocks noGrp="1"/>
          </p:cNvSpPr>
          <p:nvPr>
            <p:ph type="ftr" sz="quarter" idx="10"/>
          </p:nvPr>
        </p:nvSpPr>
        <p:spPr/>
        <p:txBody>
          <a:bodyPr/>
          <a:lstStyle/>
          <a:p>
            <a:r>
              <a:rPr lang="fi-FI"/>
              <a:t>[Esittäjän nimi]</a:t>
            </a:r>
          </a:p>
        </p:txBody>
      </p:sp>
      <p:sp>
        <p:nvSpPr>
          <p:cNvPr id="6" name="Dian numeron paikkamerkki 5">
            <a:extLst>
              <a:ext uri="{FF2B5EF4-FFF2-40B4-BE49-F238E27FC236}">
                <a16:creationId xmlns:a16="http://schemas.microsoft.com/office/drawing/2014/main" id="{F5E80C02-97F5-4E1D-AC6C-61D542043920}"/>
              </a:ext>
            </a:extLst>
          </p:cNvPr>
          <p:cNvSpPr>
            <a:spLocks noGrp="1"/>
          </p:cNvSpPr>
          <p:nvPr>
            <p:ph type="sldNum" sz="quarter" idx="11"/>
          </p:nvPr>
        </p:nvSpPr>
        <p:spPr/>
        <p:txBody>
          <a:bodyPr/>
          <a:lstStyle/>
          <a:p>
            <a:fld id="{EB59C1E5-9392-4F9A-9014-AC739622B32D}" type="slidenum">
              <a:rPr lang="fi-FI" smtClean="0"/>
              <a:t>19</a:t>
            </a:fld>
            <a:endParaRPr lang="fi-FI"/>
          </a:p>
        </p:txBody>
      </p:sp>
      <p:sp>
        <p:nvSpPr>
          <p:cNvPr id="4" name="Päivämäärän paikkamerkki 3">
            <a:extLst>
              <a:ext uri="{FF2B5EF4-FFF2-40B4-BE49-F238E27FC236}">
                <a16:creationId xmlns:a16="http://schemas.microsoft.com/office/drawing/2014/main" id="{D1E7C355-B0ED-43CA-8AA0-2265D74CF830}"/>
              </a:ext>
            </a:extLst>
          </p:cNvPr>
          <p:cNvSpPr>
            <a:spLocks noGrp="1"/>
          </p:cNvSpPr>
          <p:nvPr>
            <p:ph type="dt" sz="half" idx="12"/>
          </p:nvPr>
        </p:nvSpPr>
        <p:spPr/>
        <p:txBody>
          <a:bodyPr/>
          <a:lstStyle/>
          <a:p>
            <a:fld id="{B0B8817A-9C08-4EA3-B3CE-2982CD89E245}" type="datetime1">
              <a:rPr lang="fi-FI" smtClean="0"/>
              <a:t>17.11.2020</a:t>
            </a:fld>
            <a:endParaRPr lang="fi-FI"/>
          </a:p>
        </p:txBody>
      </p:sp>
      <p:graphicFrame>
        <p:nvGraphicFramePr>
          <p:cNvPr id="8" name="Taulukko 8">
            <a:extLst>
              <a:ext uri="{FF2B5EF4-FFF2-40B4-BE49-F238E27FC236}">
                <a16:creationId xmlns:a16="http://schemas.microsoft.com/office/drawing/2014/main" id="{68B7447D-1FC4-4DE5-B525-2375423FD76F}"/>
              </a:ext>
            </a:extLst>
          </p:cNvPr>
          <p:cNvGraphicFramePr>
            <a:graphicFrameLocks noGrp="1"/>
          </p:cNvGraphicFramePr>
          <p:nvPr>
            <p:extLst>
              <p:ext uri="{D42A27DB-BD31-4B8C-83A1-F6EECF244321}">
                <p14:modId xmlns:p14="http://schemas.microsoft.com/office/powerpoint/2010/main" val="2123952957"/>
              </p:ext>
            </p:extLst>
          </p:nvPr>
        </p:nvGraphicFramePr>
        <p:xfrm>
          <a:off x="1991823" y="3968215"/>
          <a:ext cx="7555556" cy="1341120"/>
        </p:xfrm>
        <a:graphic>
          <a:graphicData uri="http://schemas.openxmlformats.org/drawingml/2006/table">
            <a:tbl>
              <a:tblPr firstRow="1" bandRow="1">
                <a:tableStyleId>{B301B821-A1FF-4177-AEE7-76D212191A09}</a:tableStyleId>
              </a:tblPr>
              <a:tblGrid>
                <a:gridCol w="1888889">
                  <a:extLst>
                    <a:ext uri="{9D8B030D-6E8A-4147-A177-3AD203B41FA5}">
                      <a16:colId xmlns:a16="http://schemas.microsoft.com/office/drawing/2014/main" val="3800216820"/>
                    </a:ext>
                  </a:extLst>
                </a:gridCol>
                <a:gridCol w="1888889">
                  <a:extLst>
                    <a:ext uri="{9D8B030D-6E8A-4147-A177-3AD203B41FA5}">
                      <a16:colId xmlns:a16="http://schemas.microsoft.com/office/drawing/2014/main" val="4210456195"/>
                    </a:ext>
                  </a:extLst>
                </a:gridCol>
                <a:gridCol w="1888889">
                  <a:extLst>
                    <a:ext uri="{9D8B030D-6E8A-4147-A177-3AD203B41FA5}">
                      <a16:colId xmlns:a16="http://schemas.microsoft.com/office/drawing/2014/main" val="36732908"/>
                    </a:ext>
                  </a:extLst>
                </a:gridCol>
                <a:gridCol w="1888889">
                  <a:extLst>
                    <a:ext uri="{9D8B030D-6E8A-4147-A177-3AD203B41FA5}">
                      <a16:colId xmlns:a16="http://schemas.microsoft.com/office/drawing/2014/main" val="1596370751"/>
                    </a:ext>
                  </a:extLst>
                </a:gridCol>
              </a:tblGrid>
              <a:tr h="155798">
                <a:tc>
                  <a:txBody>
                    <a:bodyPr/>
                    <a:lstStyle/>
                    <a:p>
                      <a:r>
                        <a:rPr lang="fi-FI" sz="1600" dirty="0"/>
                        <a:t>Aikuiset</a:t>
                      </a:r>
                    </a:p>
                  </a:txBody>
                  <a:tcPr/>
                </a:tc>
                <a:tc>
                  <a:txBody>
                    <a:bodyPr/>
                    <a:lstStyle/>
                    <a:p>
                      <a:r>
                        <a:rPr lang="fi-FI" sz="1600" dirty="0"/>
                        <a:t>2 vyöhykettä</a:t>
                      </a:r>
                    </a:p>
                  </a:txBody>
                  <a:tcPr/>
                </a:tc>
                <a:tc>
                  <a:txBody>
                    <a:bodyPr/>
                    <a:lstStyle/>
                    <a:p>
                      <a:r>
                        <a:rPr lang="fi-FI" sz="1600" dirty="0"/>
                        <a:t>3 vyöhykettä</a:t>
                      </a:r>
                    </a:p>
                  </a:txBody>
                  <a:tcPr/>
                </a:tc>
                <a:tc>
                  <a:txBody>
                    <a:bodyPr/>
                    <a:lstStyle/>
                    <a:p>
                      <a:r>
                        <a:rPr lang="fi-FI" sz="1600" dirty="0"/>
                        <a:t>4 vyöhykettä</a:t>
                      </a:r>
                    </a:p>
                  </a:txBody>
                  <a:tcPr/>
                </a:tc>
                <a:extLst>
                  <a:ext uri="{0D108BD9-81ED-4DB2-BD59-A6C34878D82A}">
                    <a16:rowId xmlns:a16="http://schemas.microsoft.com/office/drawing/2014/main" val="2358422874"/>
                  </a:ext>
                </a:extLst>
              </a:tr>
              <a:tr h="155798">
                <a:tc>
                  <a:txBody>
                    <a:bodyPr/>
                    <a:lstStyle/>
                    <a:p>
                      <a:r>
                        <a:rPr lang="fi-FI" sz="1600" dirty="0"/>
                        <a:t>Kausilippu</a:t>
                      </a:r>
                    </a:p>
                  </a:txBody>
                  <a:tcPr/>
                </a:tc>
                <a:tc>
                  <a:txBody>
                    <a:bodyPr/>
                    <a:lstStyle/>
                    <a:p>
                      <a:r>
                        <a:rPr lang="fi-FI" sz="1600" dirty="0"/>
                        <a:t>58 €</a:t>
                      </a:r>
                    </a:p>
                  </a:txBody>
                  <a:tcPr/>
                </a:tc>
                <a:tc>
                  <a:txBody>
                    <a:bodyPr/>
                    <a:lstStyle/>
                    <a:p>
                      <a:r>
                        <a:rPr lang="fi-FI" sz="1600" dirty="0"/>
                        <a:t>80 €</a:t>
                      </a:r>
                    </a:p>
                  </a:txBody>
                  <a:tcPr/>
                </a:tc>
                <a:tc>
                  <a:txBody>
                    <a:bodyPr/>
                    <a:lstStyle/>
                    <a:p>
                      <a:r>
                        <a:rPr lang="fi-FI" sz="1600" dirty="0"/>
                        <a:t>90 €</a:t>
                      </a:r>
                    </a:p>
                  </a:txBody>
                  <a:tcPr/>
                </a:tc>
                <a:extLst>
                  <a:ext uri="{0D108BD9-81ED-4DB2-BD59-A6C34878D82A}">
                    <a16:rowId xmlns:a16="http://schemas.microsoft.com/office/drawing/2014/main" val="2686299871"/>
                  </a:ext>
                </a:extLst>
              </a:tr>
              <a:tr h="155798">
                <a:tc>
                  <a:txBody>
                    <a:bodyPr/>
                    <a:lstStyle/>
                    <a:p>
                      <a:r>
                        <a:rPr lang="fi-FI" sz="1600" dirty="0"/>
                        <a:t>Arvolippu</a:t>
                      </a:r>
                    </a:p>
                  </a:txBody>
                  <a:tcPr/>
                </a:tc>
                <a:tc>
                  <a:txBody>
                    <a:bodyPr/>
                    <a:lstStyle/>
                    <a:p>
                      <a:r>
                        <a:rPr lang="fi-FI" sz="1600" dirty="0"/>
                        <a:t>2,5 €</a:t>
                      </a:r>
                    </a:p>
                  </a:txBody>
                  <a:tcPr/>
                </a:tc>
                <a:tc>
                  <a:txBody>
                    <a:bodyPr/>
                    <a:lstStyle/>
                    <a:p>
                      <a:r>
                        <a:rPr lang="fi-FI" sz="1600" dirty="0"/>
                        <a:t>5 €</a:t>
                      </a:r>
                    </a:p>
                  </a:txBody>
                  <a:tcPr/>
                </a:tc>
                <a:tc>
                  <a:txBody>
                    <a:bodyPr/>
                    <a:lstStyle/>
                    <a:p>
                      <a:r>
                        <a:rPr lang="fi-FI" sz="1600" dirty="0"/>
                        <a:t>5,9 €</a:t>
                      </a:r>
                    </a:p>
                  </a:txBody>
                  <a:tcPr/>
                </a:tc>
                <a:extLst>
                  <a:ext uri="{0D108BD9-81ED-4DB2-BD59-A6C34878D82A}">
                    <a16:rowId xmlns:a16="http://schemas.microsoft.com/office/drawing/2014/main" val="3733433180"/>
                  </a:ext>
                </a:extLst>
              </a:tr>
              <a:tr h="155798">
                <a:tc>
                  <a:txBody>
                    <a:bodyPr/>
                    <a:lstStyle/>
                    <a:p>
                      <a:r>
                        <a:rPr lang="fi-FI" sz="1600" dirty="0"/>
                        <a:t>Kertalippu</a:t>
                      </a:r>
                    </a:p>
                  </a:txBody>
                  <a:tcPr/>
                </a:tc>
                <a:tc>
                  <a:txBody>
                    <a:bodyPr/>
                    <a:lstStyle/>
                    <a:p>
                      <a:r>
                        <a:rPr lang="fi-FI" sz="1600" dirty="0"/>
                        <a:t>3,4 €</a:t>
                      </a:r>
                    </a:p>
                  </a:txBody>
                  <a:tcPr/>
                </a:tc>
                <a:tc>
                  <a:txBody>
                    <a:bodyPr/>
                    <a:lstStyle/>
                    <a:p>
                      <a:r>
                        <a:rPr lang="fi-FI" sz="1600" dirty="0"/>
                        <a:t>6,5 €</a:t>
                      </a:r>
                    </a:p>
                  </a:txBody>
                  <a:tcPr/>
                </a:tc>
                <a:tc>
                  <a:txBody>
                    <a:bodyPr/>
                    <a:lstStyle/>
                    <a:p>
                      <a:r>
                        <a:rPr lang="fi-FI" sz="1600" dirty="0"/>
                        <a:t>7,8 €</a:t>
                      </a:r>
                    </a:p>
                  </a:txBody>
                  <a:tcPr/>
                </a:tc>
                <a:extLst>
                  <a:ext uri="{0D108BD9-81ED-4DB2-BD59-A6C34878D82A}">
                    <a16:rowId xmlns:a16="http://schemas.microsoft.com/office/drawing/2014/main" val="2524472659"/>
                  </a:ext>
                </a:extLst>
              </a:tr>
            </a:tbl>
          </a:graphicData>
        </a:graphic>
      </p:graphicFrame>
    </p:spTree>
    <p:extLst>
      <p:ext uri="{BB962C8B-B14F-4D97-AF65-F5344CB8AC3E}">
        <p14:creationId xmlns:p14="http://schemas.microsoft.com/office/powerpoint/2010/main" val="20055399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70372BB-43FE-4F66-8AE5-0D77CAE72AFE}"/>
              </a:ext>
            </a:extLst>
          </p:cNvPr>
          <p:cNvSpPr>
            <a:spLocks noGrp="1"/>
          </p:cNvSpPr>
          <p:nvPr>
            <p:ph type="title"/>
          </p:nvPr>
        </p:nvSpPr>
        <p:spPr/>
        <p:txBody>
          <a:bodyPr/>
          <a:lstStyle/>
          <a:p>
            <a:r>
              <a:rPr lang="fi-FI" dirty="0"/>
              <a:t>Esipuhe</a:t>
            </a:r>
          </a:p>
        </p:txBody>
      </p:sp>
      <p:sp>
        <p:nvSpPr>
          <p:cNvPr id="8" name="Sisällön paikkamerkki 7">
            <a:extLst>
              <a:ext uri="{FF2B5EF4-FFF2-40B4-BE49-F238E27FC236}">
                <a16:creationId xmlns:a16="http://schemas.microsoft.com/office/drawing/2014/main" id="{1E43B235-BA7F-4723-A5F1-9108D184B078}"/>
              </a:ext>
            </a:extLst>
          </p:cNvPr>
          <p:cNvSpPr>
            <a:spLocks noGrp="1"/>
          </p:cNvSpPr>
          <p:nvPr>
            <p:ph sz="half" idx="1"/>
          </p:nvPr>
        </p:nvSpPr>
        <p:spPr/>
        <p:txBody>
          <a:bodyPr/>
          <a:lstStyle/>
          <a:p>
            <a:pPr marL="0" indent="0">
              <a:spcAft>
                <a:spcPts val="600"/>
              </a:spcAft>
              <a:buNone/>
            </a:pPr>
            <a:r>
              <a:rPr lang="fi-FI" sz="1400" dirty="0"/>
              <a:t>Lahden seudun liikenteen viranomaisalueen nykyinen vyöhyke- ja taksajärjestelmä juontaa juurensa aiemmin käytössä olleisiin kilometriperusteisiin taksoihin, joiden perusteella on luotu vuodesta 2016 lähtien käytössä ollut vyöhykejärjestelmä. Nykyinen järjestelmä näyttäytyy asiakkaalle sekavana, ja nettomallisten sopimusliikenteiden sopimuskausien päätyttyä järjestelmää olisi mahdollista uudistaa.</a:t>
            </a:r>
          </a:p>
          <a:p>
            <a:pPr marL="0" indent="0">
              <a:spcAft>
                <a:spcPts val="600"/>
              </a:spcAft>
              <a:buNone/>
            </a:pPr>
            <a:r>
              <a:rPr lang="fi-FI" sz="1400" dirty="0"/>
              <a:t>Uudistuksen suunnittelun ja päätöksenteon tueksi laadittiin selvitys uusista vyöhykkeistä ja hinnoista sekä arvioita uudistuksen vaikutuksista erityisesti lipputuloihin.</a:t>
            </a:r>
          </a:p>
          <a:p>
            <a:pPr marL="0" indent="0">
              <a:spcAft>
                <a:spcPts val="600"/>
              </a:spcAft>
              <a:buNone/>
            </a:pPr>
            <a:r>
              <a:rPr lang="fi-FI" sz="1400" dirty="0"/>
              <a:t>Vyöhykeuudistuksen valmistelussa arvioitiin nykyisten järjestelmän hyviä ja huonoja puolia sekä uuden järjestelmän tavoitteita työpajassa joukkoliikennelautakunnan ja kuntien edustajien</a:t>
            </a:r>
            <a:r>
              <a:rPr lang="fi-FI" sz="1400" dirty="0">
                <a:solidFill>
                  <a:srgbClr val="FF0000"/>
                </a:solidFill>
              </a:rPr>
              <a:t> </a:t>
            </a:r>
            <a:r>
              <a:rPr lang="fi-FI" sz="1400" dirty="0"/>
              <a:t>kanssa. Uuden vyöhykejärjestelmän tavoitteita pohjustettiin yhteenvedolla viimeaikaisista taksajärjestelmien uudistuksista Suomessa ja muissa Pohjoismaissa.</a:t>
            </a:r>
          </a:p>
        </p:txBody>
      </p:sp>
      <p:sp>
        <p:nvSpPr>
          <p:cNvPr id="2" name="Sisällön paikkamerkki 1">
            <a:extLst>
              <a:ext uri="{FF2B5EF4-FFF2-40B4-BE49-F238E27FC236}">
                <a16:creationId xmlns:a16="http://schemas.microsoft.com/office/drawing/2014/main" id="{3D49854D-BA56-45C7-B976-8721F60F9151}"/>
              </a:ext>
            </a:extLst>
          </p:cNvPr>
          <p:cNvSpPr>
            <a:spLocks noGrp="1"/>
          </p:cNvSpPr>
          <p:nvPr>
            <p:ph sz="half" idx="2"/>
          </p:nvPr>
        </p:nvSpPr>
        <p:spPr/>
        <p:txBody>
          <a:bodyPr/>
          <a:lstStyle/>
          <a:p>
            <a:pPr marL="0" indent="0">
              <a:spcAft>
                <a:spcPts val="600"/>
              </a:spcAft>
              <a:buNone/>
            </a:pPr>
            <a:r>
              <a:rPr lang="fi-FI" sz="1400" dirty="0"/>
              <a:t>Tämä selvitys laadittiin Lahden kaupungin toimeksiannosta, jossa sitä ohjasivat Katja Suhonen ja Milja Kemppainen.</a:t>
            </a:r>
          </a:p>
          <a:p>
            <a:pPr marL="0" indent="0">
              <a:spcAft>
                <a:spcPts val="600"/>
              </a:spcAft>
              <a:buNone/>
            </a:pPr>
            <a:r>
              <a:rPr lang="fi-FI" sz="1400" dirty="0"/>
              <a:t>Vyöhykeuudistuksen tarkasteluiden lisäksi toimeksiantoon kuului tarkastelu alennusryhmien käytön laajentamisesta kerta- ja arvolipuista kausilippuihin, joka raportoitiin erikseen.</a:t>
            </a:r>
          </a:p>
          <a:p>
            <a:pPr marL="0" indent="0">
              <a:spcAft>
                <a:spcPts val="600"/>
              </a:spcAft>
              <a:buNone/>
            </a:pPr>
            <a:r>
              <a:rPr lang="fi-FI" sz="1400" dirty="0"/>
              <a:t>Toimeksianto tehtiin </a:t>
            </a:r>
            <a:r>
              <a:rPr lang="fi-FI" sz="1400" dirty="0" err="1"/>
              <a:t>Sitowisessä</a:t>
            </a:r>
            <a:r>
              <a:rPr lang="fi-FI" sz="1400" dirty="0"/>
              <a:t>. Työryhmään kuuluivat Maiju Lintusaari, Jussi Vesanen, Marko Tikkanen, Jaakko Rintamäki, Matleena Lindeqvist ja Anni Karelehto.</a:t>
            </a:r>
          </a:p>
          <a:p>
            <a:pPr marL="0" indent="0">
              <a:spcAft>
                <a:spcPts val="600"/>
              </a:spcAft>
              <a:buNone/>
            </a:pPr>
            <a:r>
              <a:rPr lang="fi-FI" sz="1400" dirty="0"/>
              <a:t>Selvitys valmistui marraskuussa 2020.</a:t>
            </a:r>
          </a:p>
          <a:p>
            <a:pPr marL="0" indent="0">
              <a:spcAft>
                <a:spcPts val="600"/>
              </a:spcAft>
              <a:buNone/>
            </a:pPr>
            <a:endParaRPr lang="fi-FI" sz="1400" dirty="0"/>
          </a:p>
          <a:p>
            <a:pPr marL="0" indent="0">
              <a:spcAft>
                <a:spcPts val="600"/>
              </a:spcAft>
              <a:buNone/>
            </a:pPr>
            <a:endParaRPr lang="fi-FI" sz="1400" dirty="0"/>
          </a:p>
        </p:txBody>
      </p:sp>
      <p:sp>
        <p:nvSpPr>
          <p:cNvPr id="5" name="Alatunnisteen paikkamerkki 4"/>
          <p:cNvSpPr>
            <a:spLocks noGrp="1"/>
          </p:cNvSpPr>
          <p:nvPr>
            <p:ph type="ftr" sz="quarter" idx="10"/>
          </p:nvPr>
        </p:nvSpPr>
        <p:spPr/>
        <p:txBody>
          <a:bodyPr/>
          <a:lstStyle/>
          <a:p>
            <a:r>
              <a:rPr lang="fi-FI"/>
              <a:t>[Esittäjän nimi]</a:t>
            </a:r>
          </a:p>
        </p:txBody>
      </p:sp>
      <p:sp>
        <p:nvSpPr>
          <p:cNvPr id="6" name="Dian numeron paikkamerkki 5"/>
          <p:cNvSpPr>
            <a:spLocks noGrp="1"/>
          </p:cNvSpPr>
          <p:nvPr>
            <p:ph type="sldNum" sz="quarter" idx="11"/>
          </p:nvPr>
        </p:nvSpPr>
        <p:spPr/>
        <p:txBody>
          <a:bodyPr/>
          <a:lstStyle/>
          <a:p>
            <a:fld id="{EB59C1E5-9392-4F9A-9014-AC739622B32D}" type="slidenum">
              <a:rPr lang="fi-FI" smtClean="0"/>
              <a:t>2</a:t>
            </a:fld>
            <a:endParaRPr lang="fi-FI"/>
          </a:p>
        </p:txBody>
      </p:sp>
      <p:sp>
        <p:nvSpPr>
          <p:cNvPr id="4" name="Päivämäärän paikkamerkki 3"/>
          <p:cNvSpPr>
            <a:spLocks noGrp="1"/>
          </p:cNvSpPr>
          <p:nvPr>
            <p:ph type="dt" sz="half" idx="12"/>
          </p:nvPr>
        </p:nvSpPr>
        <p:spPr/>
        <p:txBody>
          <a:bodyPr/>
          <a:lstStyle/>
          <a:p>
            <a:fld id="{70ABEF54-919F-43F6-B187-261636B3F0EC}" type="datetime1">
              <a:rPr lang="fi-FI" smtClean="0"/>
              <a:t>17.11.2020</a:t>
            </a:fld>
            <a:endParaRPr lang="fi-FI"/>
          </a:p>
        </p:txBody>
      </p:sp>
    </p:spTree>
    <p:extLst>
      <p:ext uri="{BB962C8B-B14F-4D97-AF65-F5344CB8AC3E}">
        <p14:creationId xmlns:p14="http://schemas.microsoft.com/office/powerpoint/2010/main" val="268552986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D78576-1B32-4E35-B626-FB63326E8326}"/>
              </a:ext>
            </a:extLst>
          </p:cNvPr>
          <p:cNvSpPr>
            <a:spLocks noGrp="1"/>
          </p:cNvSpPr>
          <p:nvPr>
            <p:ph type="title"/>
          </p:nvPr>
        </p:nvSpPr>
        <p:spPr/>
        <p:txBody>
          <a:bodyPr anchor="b">
            <a:normAutofit/>
          </a:bodyPr>
          <a:lstStyle/>
          <a:p>
            <a:r>
              <a:rPr lang="fi-FI" dirty="0"/>
              <a:t>Vyöhykejärjestelmän hyötyjä</a:t>
            </a:r>
          </a:p>
        </p:txBody>
      </p:sp>
      <p:sp>
        <p:nvSpPr>
          <p:cNvPr id="18" name="Content Placeholder 2">
            <a:extLst>
              <a:ext uri="{FF2B5EF4-FFF2-40B4-BE49-F238E27FC236}">
                <a16:creationId xmlns:a16="http://schemas.microsoft.com/office/drawing/2014/main" id="{92EE29C3-5810-48A1-ABBA-DD8E1478E953}"/>
              </a:ext>
            </a:extLst>
          </p:cNvPr>
          <p:cNvSpPr>
            <a:spLocks noGrp="1"/>
          </p:cNvSpPr>
          <p:nvPr>
            <p:ph sz="half" idx="1"/>
          </p:nvPr>
        </p:nvSpPr>
        <p:spPr/>
        <p:txBody>
          <a:bodyPr/>
          <a:lstStyle/>
          <a:p>
            <a:pPr>
              <a:spcAft>
                <a:spcPts val="600"/>
              </a:spcAft>
            </a:pPr>
            <a:r>
              <a:rPr lang="fi-FI" sz="1600" dirty="0"/>
              <a:t>Vyöhykkeiden lukumäärä vähenee.</a:t>
            </a:r>
          </a:p>
          <a:p>
            <a:pPr>
              <a:spcAft>
                <a:spcPts val="600"/>
              </a:spcAft>
            </a:pPr>
            <a:r>
              <a:rPr lang="fi-FI" sz="1600" dirty="0"/>
              <a:t>Vyöhykkeiden rajat ovat pääsääntöisesti taajama- ja kyläalueiden välillä (pois lukein vyöhykkeiden 1 ja 2 raja).</a:t>
            </a:r>
          </a:p>
          <a:p>
            <a:pPr>
              <a:spcAft>
                <a:spcPts val="600"/>
              </a:spcAft>
            </a:pPr>
            <a:r>
              <a:rPr lang="fi-FI" sz="1600" dirty="0"/>
              <a:t>Vyöhykerajat sijoittuvat pääasiassa asutusalueen ulkopuolelle, jolloin lippujen hinta ei muutu alueen sisällä</a:t>
            </a:r>
            <a:r>
              <a:rPr lang="en-US" sz="1600" dirty="0"/>
              <a:t>. </a:t>
            </a:r>
            <a:r>
              <a:rPr lang="fi-FI" sz="1600" dirty="0"/>
              <a:t>Rajojen sijantien määrittämisessä on huomioitu mahdollisuuksien mukaan pysyviä maantieteellisiä ominaisuuksia, kuten vesistöjä ja voimalinjoja</a:t>
            </a:r>
            <a:r>
              <a:rPr lang="en-US" sz="1600" dirty="0"/>
              <a:t>.</a:t>
            </a:r>
          </a:p>
          <a:p>
            <a:pPr>
              <a:spcAft>
                <a:spcPts val="600"/>
              </a:spcAft>
            </a:pPr>
            <a:r>
              <a:rPr lang="fi-FI" sz="1600" dirty="0"/>
              <a:t>Vyöhykkeen raja sijaitsee likimain tasaisella etäisyydellä Lahden keskustasta. Näin lippujen hinnoittelu on tasa-arvoista eri matkustussuunnissa.</a:t>
            </a:r>
          </a:p>
          <a:p>
            <a:pPr>
              <a:spcAft>
                <a:spcPts val="600"/>
              </a:spcAft>
            </a:pPr>
            <a:r>
              <a:rPr lang="fi-FI" sz="1600" dirty="0"/>
              <a:t>Vyöhyke 4 on huomattavasti muita vyöhykkeitä laajempi. Vyöhykkeen alueella tehdään vain vähän joukkoliikennematkoja, joten lipun hinnan vaikutus koko alueen lipputulokertymään on vähäinen. Näin saavutetaan yksinkertaisempi järjestelmä ilman suurta vaikutusta lipputuloihin.</a:t>
            </a:r>
          </a:p>
          <a:p>
            <a:pPr>
              <a:spcAft>
                <a:spcPts val="600"/>
              </a:spcAft>
            </a:pPr>
            <a:endParaRPr lang="fi-FI" sz="1600" dirty="0"/>
          </a:p>
          <a:p>
            <a:pPr>
              <a:spcAft>
                <a:spcPts val="600"/>
              </a:spcAft>
            </a:pPr>
            <a:endParaRPr lang="en-US" sz="1600" dirty="0"/>
          </a:p>
        </p:txBody>
      </p:sp>
      <p:sp>
        <p:nvSpPr>
          <p:cNvPr id="3" name="Sisällön paikkamerkki 2">
            <a:extLst>
              <a:ext uri="{FF2B5EF4-FFF2-40B4-BE49-F238E27FC236}">
                <a16:creationId xmlns:a16="http://schemas.microsoft.com/office/drawing/2014/main" id="{7F8BA7AE-F7D5-4F6B-8C22-5379D96C756F}"/>
              </a:ext>
            </a:extLst>
          </p:cNvPr>
          <p:cNvSpPr>
            <a:spLocks noGrp="1"/>
          </p:cNvSpPr>
          <p:nvPr>
            <p:ph sz="half" idx="2"/>
          </p:nvPr>
        </p:nvSpPr>
        <p:spPr/>
        <p:txBody>
          <a:bodyPr vert="horz" lIns="91440" tIns="45720" rIns="91440" bIns="45720" rtlCol="0">
            <a:noAutofit/>
          </a:bodyPr>
          <a:lstStyle/>
          <a:p>
            <a:pPr>
              <a:spcAft>
                <a:spcPts val="600"/>
              </a:spcAft>
            </a:pPr>
            <a:r>
              <a:rPr lang="fi-FI" sz="1600" dirty="0"/>
              <a:t>Kaikkien lipputuotteiden tarjoaminen kaikille vyöhykejärjestelmille mahdollistaa edullisempien, suppean matkustusalueen kausilipputuotteiden käyttämisen myös ympäryskuntien sisäisiin matkoihin.</a:t>
            </a:r>
          </a:p>
          <a:p>
            <a:pPr>
              <a:spcAft>
                <a:spcPts val="600"/>
              </a:spcAft>
            </a:pPr>
            <a:r>
              <a:rPr lang="fi-FI" sz="1600" dirty="0"/>
              <a:t>Joukkoliikenteen ydinmatkustusalueella Lahden keskustaajamassa merkittävin muutos on edullisimman lipputuotteen matkustusalueen laajentaminen.</a:t>
            </a:r>
          </a:p>
          <a:p>
            <a:pPr>
              <a:spcAft>
                <a:spcPts val="600"/>
              </a:spcAft>
            </a:pPr>
            <a:r>
              <a:rPr lang="fi-FI" sz="1600" dirty="0"/>
              <a:t>Vyöhyke- ja lippujärjestelmän yksinkertaistaminen helpottaa joukkoliikenteen käyttöä sekä joukkoliikenteestä viestimistä.</a:t>
            </a:r>
          </a:p>
        </p:txBody>
      </p:sp>
      <p:sp>
        <p:nvSpPr>
          <p:cNvPr id="6" name="Dian numeron paikkamerkki 5">
            <a:extLst>
              <a:ext uri="{FF2B5EF4-FFF2-40B4-BE49-F238E27FC236}">
                <a16:creationId xmlns:a16="http://schemas.microsoft.com/office/drawing/2014/main" id="{44BC7D6A-1D14-41F0-9A51-0ACDB46729D3}"/>
              </a:ext>
            </a:extLst>
          </p:cNvPr>
          <p:cNvSpPr>
            <a:spLocks noGrp="1"/>
          </p:cNvSpPr>
          <p:nvPr>
            <p:ph type="sldNum" sz="quarter" idx="11"/>
          </p:nvPr>
        </p:nvSpPr>
        <p:spPr/>
        <p:txBody>
          <a:bodyPr anchor="ctr">
            <a:normAutofit/>
          </a:bodyPr>
          <a:lstStyle/>
          <a:p>
            <a:pPr>
              <a:spcAft>
                <a:spcPts val="600"/>
              </a:spcAft>
            </a:pPr>
            <a:fld id="{EB59C1E5-9392-4F9A-9014-AC739622B32D}" type="slidenum">
              <a:rPr lang="fi-FI" smtClean="0"/>
              <a:pPr>
                <a:spcAft>
                  <a:spcPts val="600"/>
                </a:spcAft>
              </a:pPr>
              <a:t>20</a:t>
            </a:fld>
            <a:endParaRPr lang="fi-FI"/>
          </a:p>
        </p:txBody>
      </p:sp>
      <p:sp>
        <p:nvSpPr>
          <p:cNvPr id="4" name="Päivämäärän paikkamerkki 3">
            <a:extLst>
              <a:ext uri="{FF2B5EF4-FFF2-40B4-BE49-F238E27FC236}">
                <a16:creationId xmlns:a16="http://schemas.microsoft.com/office/drawing/2014/main" id="{2874594D-E6A2-40DB-ABEB-65B5C2B3B566}"/>
              </a:ext>
            </a:extLst>
          </p:cNvPr>
          <p:cNvSpPr>
            <a:spLocks noGrp="1"/>
          </p:cNvSpPr>
          <p:nvPr>
            <p:ph type="dt" sz="half" idx="12"/>
          </p:nvPr>
        </p:nvSpPr>
        <p:spPr/>
        <p:txBody>
          <a:bodyPr anchor="ctr">
            <a:normAutofit/>
          </a:bodyPr>
          <a:lstStyle/>
          <a:p>
            <a:pPr>
              <a:spcAft>
                <a:spcPts val="600"/>
              </a:spcAft>
            </a:pPr>
            <a:fld id="{B0B8817A-9C08-4EA3-B3CE-2982CD89E245}" type="datetime1">
              <a:rPr lang="fi-FI" smtClean="0"/>
              <a:pPr>
                <a:spcAft>
                  <a:spcPts val="600"/>
                </a:spcAft>
              </a:pPr>
              <a:t>17.11.2020</a:t>
            </a:fld>
            <a:endParaRPr lang="fi-FI"/>
          </a:p>
        </p:txBody>
      </p:sp>
    </p:spTree>
    <p:extLst>
      <p:ext uri="{BB962C8B-B14F-4D97-AF65-F5344CB8AC3E}">
        <p14:creationId xmlns:p14="http://schemas.microsoft.com/office/powerpoint/2010/main" val="52874622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5D32D-C7D8-49E4-9BD6-08FFF31CC816}"/>
              </a:ext>
            </a:extLst>
          </p:cNvPr>
          <p:cNvSpPr>
            <a:spLocks noGrp="1"/>
          </p:cNvSpPr>
          <p:nvPr>
            <p:ph type="title"/>
          </p:nvPr>
        </p:nvSpPr>
        <p:spPr>
          <a:xfrm>
            <a:off x="609601" y="306000"/>
            <a:ext cx="11349788" cy="1144800"/>
          </a:xfrm>
        </p:spPr>
        <p:txBody>
          <a:bodyPr/>
          <a:lstStyle/>
          <a:p>
            <a:r>
              <a:rPr lang="fi-FI" dirty="0"/>
              <a:t>Vaikutukset asiakkaille: suurimmat lipun hintojen muutokset</a:t>
            </a:r>
          </a:p>
        </p:txBody>
      </p:sp>
      <p:sp>
        <p:nvSpPr>
          <p:cNvPr id="3" name="Sisällön paikkamerkki 2">
            <a:extLst>
              <a:ext uri="{FF2B5EF4-FFF2-40B4-BE49-F238E27FC236}">
                <a16:creationId xmlns:a16="http://schemas.microsoft.com/office/drawing/2014/main" id="{C5C92F89-29F5-46E0-BA90-1662C69CE8B1}"/>
              </a:ext>
            </a:extLst>
          </p:cNvPr>
          <p:cNvSpPr>
            <a:spLocks noGrp="1"/>
          </p:cNvSpPr>
          <p:nvPr>
            <p:ph idx="1"/>
          </p:nvPr>
        </p:nvSpPr>
        <p:spPr>
          <a:xfrm>
            <a:off x="609601" y="1650241"/>
            <a:ext cx="5315368" cy="3578983"/>
          </a:xfrm>
          <a:ln/>
        </p:spPr>
        <p:style>
          <a:lnRef idx="2">
            <a:schemeClr val="accent1"/>
          </a:lnRef>
          <a:fillRef idx="1">
            <a:schemeClr val="lt1"/>
          </a:fillRef>
          <a:effectRef idx="0">
            <a:schemeClr val="accent1"/>
          </a:effectRef>
          <a:fontRef idx="minor">
            <a:schemeClr val="dk1"/>
          </a:fontRef>
        </p:style>
        <p:txBody>
          <a:bodyPr/>
          <a:lstStyle/>
          <a:p>
            <a:pPr marL="0" indent="0">
              <a:spcAft>
                <a:spcPts val="600"/>
              </a:spcAft>
              <a:buNone/>
            </a:pPr>
            <a:r>
              <a:rPr lang="fi-FI" sz="1600" u="sng" dirty="0"/>
              <a:t>Lipun hinta </a:t>
            </a:r>
            <a:r>
              <a:rPr lang="fi-FI" sz="1600" b="1" u="sng" dirty="0">
                <a:solidFill>
                  <a:srgbClr val="00B050"/>
                </a:solidFill>
              </a:rPr>
              <a:t>laskee</a:t>
            </a:r>
            <a:r>
              <a:rPr lang="fi-FI" sz="1600" u="sng" dirty="0"/>
              <a:t> eniten:</a:t>
            </a:r>
          </a:p>
          <a:p>
            <a:pPr marL="0" indent="0">
              <a:buNone/>
            </a:pPr>
            <a:r>
              <a:rPr lang="fi-FI" sz="1600" dirty="0"/>
              <a:t>Kausilippu:</a:t>
            </a:r>
          </a:p>
          <a:p>
            <a:pPr marL="285750" indent="-285750">
              <a:buFontTx/>
              <a:buChar char="-"/>
            </a:pPr>
            <a:r>
              <a:rPr lang="fi-FI" sz="1600" dirty="0"/>
              <a:t>Nykyiset AF1, AG ja AI -lippujen käyttäjät, joille jatkossa riittää kahden vyöhykkeen lippu</a:t>
            </a:r>
          </a:p>
          <a:p>
            <a:pPr marL="285750" indent="-285750">
              <a:spcAft>
                <a:spcPts val="600"/>
              </a:spcAft>
              <a:buFontTx/>
              <a:buChar char="-"/>
            </a:pPr>
            <a:r>
              <a:rPr lang="fi-FI" sz="1600" dirty="0"/>
              <a:t>Seniorit (alennusprosenttien muutos)</a:t>
            </a:r>
          </a:p>
          <a:p>
            <a:pPr marL="0" indent="0">
              <a:buFontTx/>
              <a:buNone/>
            </a:pPr>
            <a:r>
              <a:rPr lang="fi-FI" sz="1600" dirty="0"/>
              <a:t>Arvolippu:</a:t>
            </a:r>
          </a:p>
          <a:p>
            <a:pPr marL="285750" indent="-285750">
              <a:buFontTx/>
              <a:buChar char="-"/>
            </a:pPr>
            <a:r>
              <a:rPr lang="fi-FI" sz="1600" dirty="0"/>
              <a:t>Nykyisin neljän tai useamman vyöhykkeen lipun käyttäjät</a:t>
            </a:r>
          </a:p>
          <a:p>
            <a:pPr marL="285750" indent="-285750">
              <a:spcAft>
                <a:spcPts val="600"/>
              </a:spcAft>
              <a:buFontTx/>
              <a:buChar char="-"/>
            </a:pPr>
            <a:r>
              <a:rPr lang="fi-FI" sz="1600" dirty="0"/>
              <a:t>Lasten sekä nuorten ja opiskelijoiden asiakasryhmiin kuuluvat (alennusprosenttien muutos)</a:t>
            </a:r>
          </a:p>
          <a:p>
            <a:pPr marL="285750" indent="-285750">
              <a:spcAft>
                <a:spcPts val="600"/>
              </a:spcAft>
              <a:buFontTx/>
              <a:buChar char="-"/>
            </a:pPr>
            <a:r>
              <a:rPr lang="fi-FI" sz="1600" dirty="0"/>
              <a:t>Senioreiden asiakasryhmään kuuluvat useamman kuin kahden vyöhykkeen matkoilla</a:t>
            </a:r>
          </a:p>
          <a:p>
            <a:pPr marL="0" indent="0">
              <a:buFontTx/>
              <a:buNone/>
            </a:pPr>
            <a:r>
              <a:rPr lang="fi-FI" sz="1600" dirty="0"/>
              <a:t>Kertalippu:</a:t>
            </a:r>
          </a:p>
          <a:p>
            <a:pPr marL="285750" indent="-285750">
              <a:buFontTx/>
              <a:buChar char="-"/>
            </a:pPr>
            <a:r>
              <a:rPr lang="fi-FI" sz="1600" dirty="0"/>
              <a:t>Nykyisin neljän tai useamman vyöhykkeen lipun käyttäjät</a:t>
            </a:r>
          </a:p>
          <a:p>
            <a:pPr marL="285750" indent="-285750">
              <a:spcAft>
                <a:spcPts val="600"/>
              </a:spcAft>
              <a:buFontTx/>
              <a:buChar char="-"/>
            </a:pPr>
            <a:r>
              <a:rPr lang="fi-FI" sz="1600" dirty="0"/>
              <a:t>Lasten, nuorten ja senioreiden asiakasryhmiin kuuluvat</a:t>
            </a:r>
          </a:p>
          <a:p>
            <a:pPr marL="0" indent="0">
              <a:spcAft>
                <a:spcPts val="600"/>
              </a:spcAft>
              <a:buNone/>
            </a:pPr>
            <a:endParaRPr lang="fi-FI" sz="1600" dirty="0"/>
          </a:p>
        </p:txBody>
      </p:sp>
      <p:sp>
        <p:nvSpPr>
          <p:cNvPr id="4" name="Päivämäärän paikkamerkki 3">
            <a:extLst>
              <a:ext uri="{FF2B5EF4-FFF2-40B4-BE49-F238E27FC236}">
                <a16:creationId xmlns:a16="http://schemas.microsoft.com/office/drawing/2014/main" id="{E4E71CF0-C0CE-444B-80BD-35D0FAF6DC38}"/>
              </a:ext>
            </a:extLst>
          </p:cNvPr>
          <p:cNvSpPr>
            <a:spLocks noGrp="1"/>
          </p:cNvSpPr>
          <p:nvPr>
            <p:ph type="dt" sz="half" idx="10"/>
          </p:nvPr>
        </p:nvSpPr>
        <p:spPr/>
        <p:txBody>
          <a:bodyPr/>
          <a:lstStyle/>
          <a:p>
            <a:fld id="{B0B8817A-9C08-4EA3-B3CE-2982CD89E245}" type="datetime1">
              <a:rPr lang="fi-FI" smtClean="0"/>
              <a:t>17.11.2020</a:t>
            </a:fld>
            <a:endParaRPr lang="fi-FI"/>
          </a:p>
        </p:txBody>
      </p:sp>
      <p:sp>
        <p:nvSpPr>
          <p:cNvPr id="6" name="Dian numeron paikkamerkki 5">
            <a:extLst>
              <a:ext uri="{FF2B5EF4-FFF2-40B4-BE49-F238E27FC236}">
                <a16:creationId xmlns:a16="http://schemas.microsoft.com/office/drawing/2014/main" id="{4B998E82-0EF3-4A98-8D68-9F18E9789B58}"/>
              </a:ext>
            </a:extLst>
          </p:cNvPr>
          <p:cNvSpPr>
            <a:spLocks noGrp="1"/>
          </p:cNvSpPr>
          <p:nvPr>
            <p:ph type="sldNum" sz="quarter" idx="12"/>
          </p:nvPr>
        </p:nvSpPr>
        <p:spPr/>
        <p:txBody>
          <a:bodyPr/>
          <a:lstStyle/>
          <a:p>
            <a:fld id="{EB59C1E5-9392-4F9A-9014-AC739622B32D}" type="slidenum">
              <a:rPr lang="fi-FI" smtClean="0"/>
              <a:t>21</a:t>
            </a:fld>
            <a:endParaRPr lang="fi-FI"/>
          </a:p>
        </p:txBody>
      </p:sp>
      <p:sp>
        <p:nvSpPr>
          <p:cNvPr id="8" name="Sisällön paikkamerkki 3">
            <a:extLst>
              <a:ext uri="{FF2B5EF4-FFF2-40B4-BE49-F238E27FC236}">
                <a16:creationId xmlns:a16="http://schemas.microsoft.com/office/drawing/2014/main" id="{7F5B69EC-C132-41AE-8D6A-5791E19BE1DF}"/>
              </a:ext>
            </a:extLst>
          </p:cNvPr>
          <p:cNvSpPr txBox="1">
            <a:spLocks/>
          </p:cNvSpPr>
          <p:nvPr/>
        </p:nvSpPr>
        <p:spPr>
          <a:xfrm>
            <a:off x="4959868" y="1502800"/>
            <a:ext cx="4268800" cy="2273333"/>
          </a:xfrm>
          <a:prstGeom prst="rect">
            <a:avLst/>
          </a:prstGeom>
        </p:spPr>
        <p:txBody>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fi-FI" sz="1600" dirty="0"/>
          </a:p>
        </p:txBody>
      </p:sp>
      <p:sp>
        <p:nvSpPr>
          <p:cNvPr id="23" name="Sisällön paikkamerkki 2">
            <a:extLst>
              <a:ext uri="{FF2B5EF4-FFF2-40B4-BE49-F238E27FC236}">
                <a16:creationId xmlns:a16="http://schemas.microsoft.com/office/drawing/2014/main" id="{AF13AFFE-35A2-49FA-BA2D-0C90195051F1}"/>
              </a:ext>
            </a:extLst>
          </p:cNvPr>
          <p:cNvSpPr txBox="1">
            <a:spLocks/>
          </p:cNvSpPr>
          <p:nvPr/>
        </p:nvSpPr>
        <p:spPr>
          <a:xfrm>
            <a:off x="6267031" y="1650241"/>
            <a:ext cx="5315368" cy="3578983"/>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spcAft>
                <a:spcPts val="600"/>
              </a:spcAft>
              <a:buFontTx/>
              <a:buNone/>
            </a:pPr>
            <a:r>
              <a:rPr lang="fi-FI" sz="1600" u="sng" dirty="0"/>
              <a:t>Lipun hinta </a:t>
            </a:r>
            <a:r>
              <a:rPr lang="fi-FI" sz="1600" b="1" u="sng" dirty="0">
                <a:solidFill>
                  <a:srgbClr val="FF0000"/>
                </a:solidFill>
              </a:rPr>
              <a:t>nousee</a:t>
            </a:r>
            <a:r>
              <a:rPr lang="fi-FI" sz="1600" u="sng" dirty="0"/>
              <a:t> eniten (yli 10 %):</a:t>
            </a:r>
          </a:p>
          <a:p>
            <a:pPr marL="0" indent="0">
              <a:buFontTx/>
              <a:buNone/>
            </a:pPr>
            <a:r>
              <a:rPr lang="fi-FI" sz="1600" dirty="0"/>
              <a:t>Arvo- ja kertalippu:</a:t>
            </a:r>
          </a:p>
          <a:p>
            <a:pPr marL="285750" indent="-285750">
              <a:spcAft>
                <a:spcPts val="600"/>
              </a:spcAft>
              <a:buFontTx/>
              <a:buChar char="-"/>
            </a:pPr>
            <a:r>
              <a:rPr lang="fi-FI" sz="1600" dirty="0"/>
              <a:t>Nykyisten vyöhykkeiden D ja G välillä matkustavat (koskee aikuisten ja senioreiden arvolippua sekä aikuisten ja lasten kertalippuja). </a:t>
            </a:r>
            <a:r>
              <a:rPr lang="fi-FI" sz="1400" dirty="0"/>
              <a:t>Esimerkiksi Hollolan Paimelasta Asikkalan Vääksyyn tai Lahden </a:t>
            </a:r>
            <a:r>
              <a:rPr lang="fi-FI" sz="1400" dirty="0" err="1"/>
              <a:t>Pyhäntaasta</a:t>
            </a:r>
            <a:r>
              <a:rPr lang="fi-FI" sz="1400" dirty="0"/>
              <a:t> Heinolan keskustaan.</a:t>
            </a:r>
          </a:p>
          <a:p>
            <a:pPr marL="285750" indent="-285750">
              <a:spcAft>
                <a:spcPts val="600"/>
              </a:spcAft>
              <a:buFontTx/>
              <a:buChar char="-"/>
            </a:pPr>
            <a:r>
              <a:rPr lang="fi-FI" sz="1600" dirty="0"/>
              <a:t>Senioreiden arvolipulla nykyisillä 5 ja 7 vyöhykkeen matkoilla (AG-alue) (alennusprosenttien muutos)</a:t>
            </a:r>
          </a:p>
          <a:p>
            <a:pPr marL="285750" indent="-285750">
              <a:spcAft>
                <a:spcPts val="600"/>
              </a:spcAft>
              <a:buFontTx/>
              <a:buChar char="-"/>
            </a:pPr>
            <a:endParaRPr lang="fi-FI" sz="1600" dirty="0"/>
          </a:p>
        </p:txBody>
      </p:sp>
    </p:spTree>
    <p:extLst>
      <p:ext uri="{BB962C8B-B14F-4D97-AF65-F5344CB8AC3E}">
        <p14:creationId xmlns:p14="http://schemas.microsoft.com/office/powerpoint/2010/main" val="202122044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5D32D-C7D8-49E4-9BD6-08FFF31CC816}"/>
              </a:ext>
            </a:extLst>
          </p:cNvPr>
          <p:cNvSpPr>
            <a:spLocks noGrp="1"/>
          </p:cNvSpPr>
          <p:nvPr>
            <p:ph type="title"/>
          </p:nvPr>
        </p:nvSpPr>
        <p:spPr/>
        <p:txBody>
          <a:bodyPr/>
          <a:lstStyle/>
          <a:p>
            <a:r>
              <a:rPr lang="fi-FI" dirty="0"/>
              <a:t>Vaikutukset asiakkaille: matkat Lahden keskustaan</a:t>
            </a:r>
          </a:p>
        </p:txBody>
      </p:sp>
      <p:sp>
        <p:nvSpPr>
          <p:cNvPr id="4" name="Päivämäärän paikkamerkki 3">
            <a:extLst>
              <a:ext uri="{FF2B5EF4-FFF2-40B4-BE49-F238E27FC236}">
                <a16:creationId xmlns:a16="http://schemas.microsoft.com/office/drawing/2014/main" id="{E4E71CF0-C0CE-444B-80BD-35D0FAF6DC38}"/>
              </a:ext>
            </a:extLst>
          </p:cNvPr>
          <p:cNvSpPr>
            <a:spLocks noGrp="1"/>
          </p:cNvSpPr>
          <p:nvPr>
            <p:ph type="dt" sz="half" idx="10"/>
          </p:nvPr>
        </p:nvSpPr>
        <p:spPr/>
        <p:txBody>
          <a:bodyPr/>
          <a:lstStyle/>
          <a:p>
            <a:fld id="{B0B8817A-9C08-4EA3-B3CE-2982CD89E245}" type="datetime1">
              <a:rPr lang="fi-FI" smtClean="0"/>
              <a:t>17.11.2020</a:t>
            </a:fld>
            <a:endParaRPr lang="fi-FI"/>
          </a:p>
        </p:txBody>
      </p:sp>
      <p:sp>
        <p:nvSpPr>
          <p:cNvPr id="5" name="Alatunnisteen paikkamerkki 4">
            <a:extLst>
              <a:ext uri="{FF2B5EF4-FFF2-40B4-BE49-F238E27FC236}">
                <a16:creationId xmlns:a16="http://schemas.microsoft.com/office/drawing/2014/main" id="{C1D6A6AC-7AC7-4735-A22E-E7431E315865}"/>
              </a:ext>
            </a:extLst>
          </p:cNvPr>
          <p:cNvSpPr>
            <a:spLocks noGrp="1"/>
          </p:cNvSpPr>
          <p:nvPr>
            <p:ph type="ftr" sz="quarter" idx="11"/>
          </p:nvPr>
        </p:nvSpPr>
        <p:spPr/>
        <p:txBody>
          <a:bodyPr/>
          <a:lstStyle/>
          <a:p>
            <a:r>
              <a:rPr lang="fi-FI"/>
              <a:t>[Esittäjän nimi]</a:t>
            </a:r>
          </a:p>
        </p:txBody>
      </p:sp>
      <p:sp>
        <p:nvSpPr>
          <p:cNvPr id="6" name="Dian numeron paikkamerkki 5">
            <a:extLst>
              <a:ext uri="{FF2B5EF4-FFF2-40B4-BE49-F238E27FC236}">
                <a16:creationId xmlns:a16="http://schemas.microsoft.com/office/drawing/2014/main" id="{4B998E82-0EF3-4A98-8D68-9F18E9789B58}"/>
              </a:ext>
            </a:extLst>
          </p:cNvPr>
          <p:cNvSpPr>
            <a:spLocks noGrp="1"/>
          </p:cNvSpPr>
          <p:nvPr>
            <p:ph type="sldNum" sz="quarter" idx="12"/>
          </p:nvPr>
        </p:nvSpPr>
        <p:spPr/>
        <p:txBody>
          <a:bodyPr/>
          <a:lstStyle/>
          <a:p>
            <a:fld id="{EB59C1E5-9392-4F9A-9014-AC739622B32D}" type="slidenum">
              <a:rPr lang="fi-FI" smtClean="0"/>
              <a:t>22</a:t>
            </a:fld>
            <a:endParaRPr lang="fi-FI"/>
          </a:p>
        </p:txBody>
      </p:sp>
      <p:sp>
        <p:nvSpPr>
          <p:cNvPr id="7" name="Sisällön paikkamerkki 2">
            <a:extLst>
              <a:ext uri="{FF2B5EF4-FFF2-40B4-BE49-F238E27FC236}">
                <a16:creationId xmlns:a16="http://schemas.microsoft.com/office/drawing/2014/main" id="{E54830A8-0D91-4087-AD43-E94E0E915488}"/>
              </a:ext>
            </a:extLst>
          </p:cNvPr>
          <p:cNvSpPr txBox="1">
            <a:spLocks/>
          </p:cNvSpPr>
          <p:nvPr/>
        </p:nvSpPr>
        <p:spPr>
          <a:xfrm>
            <a:off x="682577" y="1546652"/>
            <a:ext cx="4148667" cy="3504000"/>
          </a:xfrm>
          <a:prstGeom prst="rect">
            <a:avLst/>
          </a:prstGeom>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spcBef>
                <a:spcPts val="600"/>
              </a:spcBef>
              <a:buNone/>
            </a:pPr>
            <a:r>
              <a:rPr lang="fi-FI" sz="1600" b="1" dirty="0"/>
              <a:t>Heinola</a:t>
            </a:r>
            <a:r>
              <a:rPr lang="fi-FI" sz="1600" dirty="0"/>
              <a:t>-Lahti</a:t>
            </a:r>
          </a:p>
          <a:p>
            <a:r>
              <a:rPr lang="fi-FI" sz="1400" dirty="0"/>
              <a:t>Kausilippu säilyy 90 eurossa</a:t>
            </a:r>
          </a:p>
          <a:p>
            <a:r>
              <a:rPr lang="fi-FI" sz="1400" dirty="0"/>
              <a:t>Arvolippu säilyy 5,9 eurossa</a:t>
            </a:r>
          </a:p>
          <a:p>
            <a:r>
              <a:rPr lang="fi-FI" sz="1400" dirty="0"/>
              <a:t>Kertalippu </a:t>
            </a:r>
            <a:r>
              <a:rPr lang="fi-FI" sz="1400" dirty="0">
                <a:solidFill>
                  <a:srgbClr val="FF0000"/>
                </a:solidFill>
              </a:rPr>
              <a:t>kallistuu</a:t>
            </a:r>
            <a:r>
              <a:rPr lang="fi-FI" sz="1400" dirty="0"/>
              <a:t> 7,4 eurosta 7,8 euroon</a:t>
            </a:r>
          </a:p>
          <a:p>
            <a:pPr marL="0" indent="0">
              <a:spcBef>
                <a:spcPts val="600"/>
              </a:spcBef>
              <a:buNone/>
            </a:pPr>
            <a:r>
              <a:rPr lang="fi-FI" sz="1600" b="1" dirty="0"/>
              <a:t>Orimattila</a:t>
            </a:r>
            <a:r>
              <a:rPr lang="fi-FI" sz="1600" dirty="0"/>
              <a:t>-Lahti</a:t>
            </a:r>
          </a:p>
          <a:p>
            <a:r>
              <a:rPr lang="fi-FI" sz="1400" dirty="0"/>
              <a:t>Kausilippu säilyy 80 eurossa</a:t>
            </a:r>
          </a:p>
          <a:p>
            <a:r>
              <a:rPr lang="fi-FI" sz="1400" dirty="0"/>
              <a:t>Arvolippu </a:t>
            </a:r>
            <a:r>
              <a:rPr lang="fi-FI" sz="1400" dirty="0">
                <a:solidFill>
                  <a:srgbClr val="FF0000"/>
                </a:solidFill>
              </a:rPr>
              <a:t>kallistuu</a:t>
            </a:r>
            <a:r>
              <a:rPr lang="fi-FI" sz="1400" dirty="0"/>
              <a:t> 4,85 eurosta 5 euroon</a:t>
            </a:r>
          </a:p>
          <a:p>
            <a:r>
              <a:rPr lang="fi-FI" sz="1400" dirty="0"/>
              <a:t>Kertalippu </a:t>
            </a:r>
            <a:r>
              <a:rPr lang="fi-FI" sz="1400" dirty="0">
                <a:solidFill>
                  <a:srgbClr val="FF0000"/>
                </a:solidFill>
              </a:rPr>
              <a:t>kallistuu</a:t>
            </a:r>
            <a:r>
              <a:rPr lang="fi-FI" sz="1400" dirty="0"/>
              <a:t> 6,1 eurosta 6,5 euroon</a:t>
            </a:r>
          </a:p>
          <a:p>
            <a:pPr marL="0" indent="0">
              <a:spcBef>
                <a:spcPts val="600"/>
              </a:spcBef>
              <a:buNone/>
            </a:pPr>
            <a:r>
              <a:rPr lang="fi-FI" sz="1600" b="1" dirty="0"/>
              <a:t>Nastola</a:t>
            </a:r>
            <a:r>
              <a:rPr lang="fi-FI" sz="1600" dirty="0"/>
              <a:t>-Lahti</a:t>
            </a:r>
          </a:p>
          <a:p>
            <a:r>
              <a:rPr lang="fi-FI" sz="1400" dirty="0"/>
              <a:t>Kausilippu </a:t>
            </a:r>
            <a:r>
              <a:rPr lang="fi-FI" sz="1400" dirty="0">
                <a:solidFill>
                  <a:srgbClr val="00B050"/>
                </a:solidFill>
              </a:rPr>
              <a:t>halpenee</a:t>
            </a:r>
            <a:r>
              <a:rPr lang="fi-FI" sz="1400" dirty="0"/>
              <a:t> 80 eurosta 58 euroon</a:t>
            </a:r>
          </a:p>
          <a:p>
            <a:r>
              <a:rPr lang="fi-FI" sz="1400" dirty="0"/>
              <a:t>Arvolippu </a:t>
            </a:r>
            <a:r>
              <a:rPr lang="fi-FI" sz="1400" dirty="0">
                <a:solidFill>
                  <a:srgbClr val="00B050"/>
                </a:solidFill>
              </a:rPr>
              <a:t>halpenee</a:t>
            </a:r>
            <a:r>
              <a:rPr lang="fi-FI" sz="1400" dirty="0"/>
              <a:t> 3,6 eurosta 2,5 euroon</a:t>
            </a:r>
          </a:p>
          <a:p>
            <a:r>
              <a:rPr lang="fi-FI" sz="1400" dirty="0"/>
              <a:t>Kertalippu </a:t>
            </a:r>
            <a:r>
              <a:rPr lang="fi-FI" sz="1400" dirty="0">
                <a:solidFill>
                  <a:srgbClr val="00B050"/>
                </a:solidFill>
              </a:rPr>
              <a:t>halpenee</a:t>
            </a:r>
            <a:r>
              <a:rPr lang="fi-FI" sz="1400" dirty="0"/>
              <a:t> 4,7 eurosta 3,4 euroon</a:t>
            </a:r>
          </a:p>
          <a:p>
            <a:pPr marL="0" indent="0">
              <a:spcBef>
                <a:spcPts val="600"/>
              </a:spcBef>
              <a:buNone/>
            </a:pPr>
            <a:r>
              <a:rPr lang="fi-FI" sz="1600" b="1" dirty="0"/>
              <a:t>Hollola</a:t>
            </a:r>
            <a:r>
              <a:rPr lang="fi-FI" sz="1600" dirty="0"/>
              <a:t>-Lahti</a:t>
            </a:r>
          </a:p>
          <a:p>
            <a:r>
              <a:rPr lang="fi-FI" sz="1400" dirty="0"/>
              <a:t>Kausilippu </a:t>
            </a:r>
            <a:r>
              <a:rPr lang="fi-FI" sz="1400" dirty="0">
                <a:solidFill>
                  <a:srgbClr val="00B050"/>
                </a:solidFill>
              </a:rPr>
              <a:t>halpenee</a:t>
            </a:r>
            <a:r>
              <a:rPr lang="fi-FI" sz="1400" dirty="0"/>
              <a:t> 80 eurosta 58 euroon</a:t>
            </a:r>
          </a:p>
          <a:p>
            <a:r>
              <a:rPr lang="fi-FI" sz="1400" dirty="0"/>
              <a:t>Arvolippu </a:t>
            </a:r>
            <a:r>
              <a:rPr lang="fi-FI" sz="1400" dirty="0">
                <a:solidFill>
                  <a:srgbClr val="00B050"/>
                </a:solidFill>
              </a:rPr>
              <a:t>halpenee</a:t>
            </a:r>
            <a:r>
              <a:rPr lang="fi-FI" sz="1400" dirty="0"/>
              <a:t> 3 eurosta 2,5 euroon</a:t>
            </a:r>
          </a:p>
          <a:p>
            <a:r>
              <a:rPr lang="fi-FI" sz="1400" dirty="0"/>
              <a:t>Kertalippu </a:t>
            </a:r>
            <a:r>
              <a:rPr lang="fi-FI" sz="1400" dirty="0">
                <a:solidFill>
                  <a:srgbClr val="00B050"/>
                </a:solidFill>
              </a:rPr>
              <a:t>halpenee</a:t>
            </a:r>
            <a:r>
              <a:rPr lang="fi-FI" sz="1400" dirty="0"/>
              <a:t> 3,9 eurosta 3,4 euroon</a:t>
            </a:r>
          </a:p>
          <a:p>
            <a:pPr marL="0" indent="0">
              <a:spcBef>
                <a:spcPts val="600"/>
              </a:spcBef>
              <a:buNone/>
            </a:pPr>
            <a:r>
              <a:rPr lang="fi-FI" sz="1600" b="1" dirty="0"/>
              <a:t>Hartola</a:t>
            </a:r>
            <a:r>
              <a:rPr lang="fi-FI" sz="1600" dirty="0"/>
              <a:t>-Lahti</a:t>
            </a:r>
          </a:p>
          <a:p>
            <a:r>
              <a:rPr lang="fi-FI" sz="1400" dirty="0"/>
              <a:t>Kausilippu </a:t>
            </a:r>
            <a:r>
              <a:rPr lang="fi-FI" sz="1400" dirty="0">
                <a:solidFill>
                  <a:srgbClr val="00B050"/>
                </a:solidFill>
              </a:rPr>
              <a:t>halpenee</a:t>
            </a:r>
            <a:r>
              <a:rPr lang="fi-FI" sz="1400" dirty="0"/>
              <a:t> 100 eurosta 90 euroon</a:t>
            </a:r>
          </a:p>
          <a:p>
            <a:r>
              <a:rPr lang="fi-FI" sz="1400" dirty="0"/>
              <a:t>Arvolippu </a:t>
            </a:r>
            <a:r>
              <a:rPr lang="fi-FI" sz="1400" dirty="0">
                <a:solidFill>
                  <a:srgbClr val="00B050"/>
                </a:solidFill>
              </a:rPr>
              <a:t>halpenee</a:t>
            </a:r>
            <a:r>
              <a:rPr lang="fi-FI" sz="1400" dirty="0"/>
              <a:t> 11,05 eurosta 5,9 euroon</a:t>
            </a:r>
          </a:p>
          <a:p>
            <a:r>
              <a:rPr lang="fi-FI" sz="1400" dirty="0"/>
              <a:t>Kertalippu </a:t>
            </a:r>
            <a:r>
              <a:rPr lang="fi-FI" sz="1400" dirty="0">
                <a:solidFill>
                  <a:srgbClr val="FF0000"/>
                </a:solidFill>
              </a:rPr>
              <a:t>halpenee</a:t>
            </a:r>
            <a:r>
              <a:rPr lang="fi-FI" sz="1400" dirty="0"/>
              <a:t> 14 eurosta 7,8 euroon</a:t>
            </a:r>
          </a:p>
          <a:p>
            <a:pPr marL="230400" lvl="1" indent="0">
              <a:buFont typeface="Arial" pitchFamily="34" charset="0"/>
              <a:buNone/>
            </a:pPr>
            <a:endParaRPr lang="fi-FI" sz="1400" dirty="0"/>
          </a:p>
        </p:txBody>
      </p:sp>
      <p:sp>
        <p:nvSpPr>
          <p:cNvPr id="8" name="Sisällön paikkamerkki 3">
            <a:extLst>
              <a:ext uri="{FF2B5EF4-FFF2-40B4-BE49-F238E27FC236}">
                <a16:creationId xmlns:a16="http://schemas.microsoft.com/office/drawing/2014/main" id="{7F5B69EC-C132-41AE-8D6A-5791E19BE1DF}"/>
              </a:ext>
            </a:extLst>
          </p:cNvPr>
          <p:cNvSpPr txBox="1">
            <a:spLocks/>
          </p:cNvSpPr>
          <p:nvPr/>
        </p:nvSpPr>
        <p:spPr>
          <a:xfrm>
            <a:off x="4959868" y="1502800"/>
            <a:ext cx="4268800" cy="2273333"/>
          </a:xfrm>
          <a:prstGeom prst="rect">
            <a:avLst/>
          </a:prstGeom>
        </p:spPr>
        <p:txBody>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fi-FI" sz="1600" dirty="0"/>
          </a:p>
        </p:txBody>
      </p:sp>
      <p:sp>
        <p:nvSpPr>
          <p:cNvPr id="15" name="Sisällön paikkamerkki 2">
            <a:extLst>
              <a:ext uri="{FF2B5EF4-FFF2-40B4-BE49-F238E27FC236}">
                <a16:creationId xmlns:a16="http://schemas.microsoft.com/office/drawing/2014/main" id="{61461F45-B995-468F-8804-7C0F78148DFF}"/>
              </a:ext>
            </a:extLst>
          </p:cNvPr>
          <p:cNvSpPr txBox="1">
            <a:spLocks/>
          </p:cNvSpPr>
          <p:nvPr/>
        </p:nvSpPr>
        <p:spPr>
          <a:xfrm>
            <a:off x="5644987" y="1642481"/>
            <a:ext cx="4148667" cy="3504000"/>
          </a:xfrm>
          <a:prstGeom prst="rect">
            <a:avLst/>
          </a:prstGeom>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spcBef>
                <a:spcPts val="600"/>
              </a:spcBef>
              <a:buNone/>
            </a:pPr>
            <a:r>
              <a:rPr lang="fi-FI" sz="1600" b="1" dirty="0"/>
              <a:t>Kärkölä</a:t>
            </a:r>
            <a:r>
              <a:rPr lang="fi-FI" sz="1600" dirty="0"/>
              <a:t>-Lahti</a:t>
            </a:r>
          </a:p>
          <a:p>
            <a:r>
              <a:rPr lang="fi-FI" sz="1400" dirty="0"/>
              <a:t>Kausilippu säilyy 80 eurossa</a:t>
            </a:r>
          </a:p>
          <a:p>
            <a:r>
              <a:rPr lang="fi-FI" sz="1400" dirty="0"/>
              <a:t>Arvolippu </a:t>
            </a:r>
            <a:r>
              <a:rPr lang="fi-FI" sz="1400" dirty="0">
                <a:solidFill>
                  <a:srgbClr val="00B050"/>
                </a:solidFill>
              </a:rPr>
              <a:t>halpenee</a:t>
            </a:r>
            <a:r>
              <a:rPr lang="fi-FI" sz="1400" dirty="0"/>
              <a:t> 5,40 eurosta 5 euroon</a:t>
            </a:r>
          </a:p>
          <a:p>
            <a:r>
              <a:rPr lang="fi-FI" sz="1400" dirty="0"/>
              <a:t>Kertalippu </a:t>
            </a:r>
            <a:r>
              <a:rPr lang="fi-FI" sz="1400" dirty="0">
                <a:solidFill>
                  <a:srgbClr val="00B050"/>
                </a:solidFill>
              </a:rPr>
              <a:t>halpenee</a:t>
            </a:r>
            <a:r>
              <a:rPr lang="fi-FI" sz="1400" dirty="0"/>
              <a:t> 6,8 eurosta 6,5 euroon</a:t>
            </a:r>
          </a:p>
          <a:p>
            <a:pPr marL="0" indent="0">
              <a:spcBef>
                <a:spcPts val="600"/>
              </a:spcBef>
              <a:buNone/>
            </a:pPr>
            <a:r>
              <a:rPr lang="fi-FI" sz="1600" b="1" dirty="0"/>
              <a:t>Vääksy</a:t>
            </a:r>
            <a:r>
              <a:rPr lang="fi-FI" sz="1600" dirty="0"/>
              <a:t>-Lahti</a:t>
            </a:r>
          </a:p>
          <a:p>
            <a:r>
              <a:rPr lang="fi-FI" sz="1400" dirty="0"/>
              <a:t>Kausilippu </a:t>
            </a:r>
            <a:r>
              <a:rPr lang="fi-FI" sz="1400" dirty="0">
                <a:solidFill>
                  <a:srgbClr val="00B050"/>
                </a:solidFill>
              </a:rPr>
              <a:t>halpenee</a:t>
            </a:r>
            <a:r>
              <a:rPr lang="fi-FI" sz="1400" dirty="0"/>
              <a:t> 90 eurosta 80 euroon</a:t>
            </a:r>
          </a:p>
          <a:p>
            <a:r>
              <a:rPr lang="fi-FI" sz="1400" dirty="0"/>
              <a:t>Arvolippu </a:t>
            </a:r>
            <a:r>
              <a:rPr lang="fi-FI" sz="1400" dirty="0">
                <a:solidFill>
                  <a:srgbClr val="00B050"/>
                </a:solidFill>
              </a:rPr>
              <a:t>halpenee</a:t>
            </a:r>
            <a:r>
              <a:rPr lang="fi-FI" sz="1400" dirty="0"/>
              <a:t> 5,40 eurosta 5 euroon</a:t>
            </a:r>
          </a:p>
          <a:p>
            <a:r>
              <a:rPr lang="fi-FI" sz="1400" dirty="0"/>
              <a:t>Kertalippu </a:t>
            </a:r>
            <a:r>
              <a:rPr lang="fi-FI" sz="1400" dirty="0">
                <a:solidFill>
                  <a:srgbClr val="00B050"/>
                </a:solidFill>
              </a:rPr>
              <a:t>halpenee</a:t>
            </a:r>
            <a:r>
              <a:rPr lang="fi-FI" sz="1400" dirty="0"/>
              <a:t> 6,8 eurosta 6,5 euroon</a:t>
            </a:r>
          </a:p>
          <a:p>
            <a:pPr marL="0" indent="0">
              <a:spcBef>
                <a:spcPts val="600"/>
              </a:spcBef>
              <a:buNone/>
            </a:pPr>
            <a:r>
              <a:rPr lang="fi-FI" sz="1600" b="1" dirty="0"/>
              <a:t>Padasjoki</a:t>
            </a:r>
            <a:r>
              <a:rPr lang="fi-FI" sz="1600" dirty="0"/>
              <a:t>-Lahti</a:t>
            </a:r>
          </a:p>
          <a:p>
            <a:r>
              <a:rPr lang="fi-FI" sz="1400" dirty="0"/>
              <a:t>Kausilippu </a:t>
            </a:r>
            <a:r>
              <a:rPr lang="fi-FI" sz="1400" dirty="0">
                <a:solidFill>
                  <a:srgbClr val="00B050"/>
                </a:solidFill>
              </a:rPr>
              <a:t>halpenee</a:t>
            </a:r>
            <a:r>
              <a:rPr lang="fi-FI" sz="1400" dirty="0"/>
              <a:t> 100 eurosta 90 euroon</a:t>
            </a:r>
          </a:p>
          <a:p>
            <a:r>
              <a:rPr lang="fi-FI" sz="1400" dirty="0"/>
              <a:t>Arvolippu </a:t>
            </a:r>
            <a:r>
              <a:rPr lang="fi-FI" sz="1400" dirty="0">
                <a:solidFill>
                  <a:srgbClr val="00B050"/>
                </a:solidFill>
              </a:rPr>
              <a:t>halpenee</a:t>
            </a:r>
            <a:r>
              <a:rPr lang="fi-FI" sz="1400" dirty="0"/>
              <a:t> 10,3 eurosta 5,9 euroon</a:t>
            </a:r>
          </a:p>
          <a:p>
            <a:r>
              <a:rPr lang="fi-FI" sz="1400" dirty="0"/>
              <a:t>Kertalippu </a:t>
            </a:r>
            <a:r>
              <a:rPr lang="fi-FI" sz="1400" dirty="0">
                <a:solidFill>
                  <a:srgbClr val="00B050"/>
                </a:solidFill>
              </a:rPr>
              <a:t>halpenee</a:t>
            </a:r>
            <a:r>
              <a:rPr lang="fi-FI" sz="1400" dirty="0"/>
              <a:t> 13 eurosta 7,8 euroon</a:t>
            </a:r>
          </a:p>
          <a:p>
            <a:pPr marL="0" indent="0">
              <a:spcBef>
                <a:spcPts val="600"/>
              </a:spcBef>
              <a:buNone/>
            </a:pPr>
            <a:r>
              <a:rPr lang="fi-FI" sz="1600" b="1" dirty="0"/>
              <a:t>Sysmä</a:t>
            </a:r>
            <a:r>
              <a:rPr lang="fi-FI" sz="1600" dirty="0"/>
              <a:t>-Lahti</a:t>
            </a:r>
          </a:p>
          <a:p>
            <a:r>
              <a:rPr lang="fi-FI" sz="1400" dirty="0"/>
              <a:t>Kausilippu </a:t>
            </a:r>
            <a:r>
              <a:rPr lang="fi-FI" sz="1400" dirty="0">
                <a:solidFill>
                  <a:srgbClr val="00B050"/>
                </a:solidFill>
              </a:rPr>
              <a:t>halpenee</a:t>
            </a:r>
            <a:r>
              <a:rPr lang="fi-FI" sz="1400" dirty="0"/>
              <a:t> 100 eurosta 90 euroon</a:t>
            </a:r>
          </a:p>
          <a:p>
            <a:r>
              <a:rPr lang="fi-FI" sz="1400" dirty="0"/>
              <a:t>Arvolippu </a:t>
            </a:r>
            <a:r>
              <a:rPr lang="fi-FI" sz="1400" dirty="0">
                <a:solidFill>
                  <a:srgbClr val="00B050"/>
                </a:solidFill>
              </a:rPr>
              <a:t>halpenee</a:t>
            </a:r>
            <a:r>
              <a:rPr lang="fi-FI" sz="1400" dirty="0"/>
              <a:t> 11,05 eurosta 5,9 euroon</a:t>
            </a:r>
          </a:p>
          <a:p>
            <a:r>
              <a:rPr lang="fi-FI" sz="1400" dirty="0"/>
              <a:t>Kertalippu </a:t>
            </a:r>
            <a:r>
              <a:rPr lang="fi-FI" sz="1400" dirty="0">
                <a:solidFill>
                  <a:srgbClr val="00B050"/>
                </a:solidFill>
              </a:rPr>
              <a:t>halpenee</a:t>
            </a:r>
            <a:r>
              <a:rPr lang="fi-FI" sz="1400" dirty="0"/>
              <a:t> 14 eurosta 7,8 euroon</a:t>
            </a:r>
          </a:p>
          <a:p>
            <a:pPr marL="0" indent="0">
              <a:spcBef>
                <a:spcPts val="600"/>
              </a:spcBef>
              <a:buNone/>
            </a:pPr>
            <a:r>
              <a:rPr lang="fi-FI" sz="1600" dirty="0"/>
              <a:t>Nykyisten AB-vyöhykkeiden sisällä</a:t>
            </a:r>
          </a:p>
          <a:p>
            <a:r>
              <a:rPr lang="fi-FI" sz="1400" dirty="0"/>
              <a:t>Kausilippu säilyy 58 eurossa</a:t>
            </a:r>
          </a:p>
          <a:p>
            <a:r>
              <a:rPr lang="fi-FI" sz="1400" dirty="0"/>
              <a:t>Arvolippu säilyy 2,5 eurossa</a:t>
            </a:r>
          </a:p>
          <a:p>
            <a:r>
              <a:rPr lang="fi-FI" sz="1400" dirty="0"/>
              <a:t>Kertalippu säilyy 3,4 eurossa</a:t>
            </a:r>
          </a:p>
          <a:p>
            <a:pPr marL="230400" lvl="1" indent="0">
              <a:buFont typeface="Arial" pitchFamily="34" charset="0"/>
              <a:buNone/>
            </a:pPr>
            <a:endParaRPr lang="fi-FI" sz="1400" dirty="0"/>
          </a:p>
        </p:txBody>
      </p:sp>
      <p:sp>
        <p:nvSpPr>
          <p:cNvPr id="3" name="Tekstiruutu 2">
            <a:extLst>
              <a:ext uri="{FF2B5EF4-FFF2-40B4-BE49-F238E27FC236}">
                <a16:creationId xmlns:a16="http://schemas.microsoft.com/office/drawing/2014/main" id="{4B199EF3-4D46-4603-BB95-27FB6586B3D9}"/>
              </a:ext>
            </a:extLst>
          </p:cNvPr>
          <p:cNvSpPr txBox="1"/>
          <p:nvPr/>
        </p:nvSpPr>
        <p:spPr>
          <a:xfrm>
            <a:off x="9857822" y="992643"/>
            <a:ext cx="1617879" cy="369332"/>
          </a:xfrm>
          <a:prstGeom prst="rect">
            <a:avLst/>
          </a:prstGeom>
          <a:noFill/>
        </p:spPr>
        <p:txBody>
          <a:bodyPr wrap="none" rtlCol="0">
            <a:spAutoFit/>
          </a:bodyPr>
          <a:lstStyle/>
          <a:p>
            <a:r>
              <a:rPr lang="fi-FI" dirty="0"/>
              <a:t>(aikuisten liput)</a:t>
            </a:r>
          </a:p>
        </p:txBody>
      </p:sp>
    </p:spTree>
    <p:extLst>
      <p:ext uri="{BB962C8B-B14F-4D97-AF65-F5344CB8AC3E}">
        <p14:creationId xmlns:p14="http://schemas.microsoft.com/office/powerpoint/2010/main" val="259634758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5D32D-C7D8-49E4-9BD6-08FFF31CC816}"/>
              </a:ext>
            </a:extLst>
          </p:cNvPr>
          <p:cNvSpPr>
            <a:spLocks noGrp="1"/>
          </p:cNvSpPr>
          <p:nvPr>
            <p:ph type="title"/>
          </p:nvPr>
        </p:nvSpPr>
        <p:spPr/>
        <p:txBody>
          <a:bodyPr/>
          <a:lstStyle/>
          <a:p>
            <a:r>
              <a:rPr lang="fi-FI" dirty="0"/>
              <a:t>Vaikutukset asiakkaille: kuntien sisäiset matkat kuntakeskukseen</a:t>
            </a:r>
            <a:endParaRPr lang="fi-FI" dirty="0">
              <a:highlight>
                <a:srgbClr val="FFFF00"/>
              </a:highlight>
            </a:endParaRPr>
          </a:p>
        </p:txBody>
      </p:sp>
      <p:sp>
        <p:nvSpPr>
          <p:cNvPr id="3" name="Sisällön paikkamerkki 2">
            <a:extLst>
              <a:ext uri="{FF2B5EF4-FFF2-40B4-BE49-F238E27FC236}">
                <a16:creationId xmlns:a16="http://schemas.microsoft.com/office/drawing/2014/main" id="{5BD4317F-C79B-43EC-9C21-9D43607C46C6}"/>
              </a:ext>
            </a:extLst>
          </p:cNvPr>
          <p:cNvSpPr>
            <a:spLocks noGrp="1"/>
          </p:cNvSpPr>
          <p:nvPr>
            <p:ph sz="half" idx="1"/>
          </p:nvPr>
        </p:nvSpPr>
        <p:spPr>
          <a:xfrm>
            <a:off x="609600" y="1933074"/>
            <a:ext cx="5385600" cy="3072063"/>
          </a:xfrm>
        </p:spPr>
        <p:txBody>
          <a:bodyPr/>
          <a:lstStyle/>
          <a:p>
            <a:pPr marL="0" indent="0">
              <a:spcBef>
                <a:spcPts val="600"/>
              </a:spcBef>
              <a:buNone/>
            </a:pPr>
            <a:r>
              <a:rPr lang="fi-FI" sz="1600" b="1" dirty="0"/>
              <a:t>Asikkalassa</a:t>
            </a:r>
            <a:r>
              <a:rPr lang="fi-FI" sz="1600" dirty="0"/>
              <a:t> vyöhykkeiden enimmäismäärä säilyy kahdessa</a:t>
            </a:r>
          </a:p>
          <a:p>
            <a:r>
              <a:rPr lang="fi-FI" sz="1400" dirty="0"/>
              <a:t>Kausilippu </a:t>
            </a:r>
            <a:r>
              <a:rPr lang="fi-FI" sz="1400" dirty="0">
                <a:solidFill>
                  <a:srgbClr val="00B050"/>
                </a:solidFill>
              </a:rPr>
              <a:t>halpenee</a:t>
            </a:r>
            <a:r>
              <a:rPr lang="fi-FI" sz="1400" dirty="0"/>
              <a:t> 90 eurosta 58 euroon </a:t>
            </a:r>
          </a:p>
          <a:p>
            <a:r>
              <a:rPr lang="fi-FI" sz="1400" dirty="0"/>
              <a:t>Arvolippu säilyy 2,5 eurossa</a:t>
            </a:r>
          </a:p>
          <a:p>
            <a:r>
              <a:rPr lang="fi-FI" sz="1400" dirty="0"/>
              <a:t>Kertalippu säilyy 3,4 eurossa</a:t>
            </a:r>
            <a:endParaRPr lang="fi-FI" b="1" dirty="0"/>
          </a:p>
          <a:p>
            <a:pPr marL="0" indent="0">
              <a:spcBef>
                <a:spcPts val="600"/>
              </a:spcBef>
              <a:buNone/>
            </a:pPr>
            <a:r>
              <a:rPr lang="fi-FI" sz="1600" b="1" dirty="0"/>
              <a:t>Hartolassa</a:t>
            </a:r>
            <a:r>
              <a:rPr lang="fi-FI" sz="1600" dirty="0"/>
              <a:t>, </a:t>
            </a:r>
            <a:r>
              <a:rPr lang="fi-FI" sz="1600" b="1" dirty="0"/>
              <a:t>Padasjoella</a:t>
            </a:r>
            <a:r>
              <a:rPr lang="fi-FI" sz="1600" dirty="0"/>
              <a:t> ja </a:t>
            </a:r>
            <a:r>
              <a:rPr lang="fi-FI" sz="1600" b="1" dirty="0"/>
              <a:t>Sysmässä</a:t>
            </a:r>
            <a:r>
              <a:rPr lang="fi-FI" sz="1600" dirty="0"/>
              <a:t> vyöhykkeiden enimmäismäärä säilyy kahdessa</a:t>
            </a:r>
          </a:p>
          <a:p>
            <a:r>
              <a:rPr lang="fi-FI" sz="1400" dirty="0"/>
              <a:t>Kausilippu </a:t>
            </a:r>
            <a:r>
              <a:rPr lang="fi-FI" sz="1400" dirty="0">
                <a:solidFill>
                  <a:srgbClr val="00B050"/>
                </a:solidFill>
              </a:rPr>
              <a:t>halpenee</a:t>
            </a:r>
            <a:r>
              <a:rPr lang="fi-FI" sz="1400" dirty="0"/>
              <a:t> 100 eurosta 58 euroon</a:t>
            </a:r>
          </a:p>
          <a:p>
            <a:r>
              <a:rPr lang="fi-FI" sz="1400" dirty="0"/>
              <a:t>Arvolippu </a:t>
            </a:r>
            <a:r>
              <a:rPr lang="fi-FI" sz="1400" dirty="0">
                <a:solidFill>
                  <a:srgbClr val="00B050"/>
                </a:solidFill>
              </a:rPr>
              <a:t>halpenee</a:t>
            </a:r>
            <a:r>
              <a:rPr lang="fi-FI" sz="1400" dirty="0"/>
              <a:t> 4 eurosta 2,5 euroon</a:t>
            </a:r>
          </a:p>
          <a:p>
            <a:r>
              <a:rPr lang="fi-FI" sz="1400" dirty="0"/>
              <a:t>Kertalippu </a:t>
            </a:r>
            <a:r>
              <a:rPr lang="fi-FI" sz="1400" dirty="0">
                <a:solidFill>
                  <a:srgbClr val="00B050"/>
                </a:solidFill>
              </a:rPr>
              <a:t>halpenee</a:t>
            </a:r>
            <a:r>
              <a:rPr lang="fi-FI" sz="1400" dirty="0"/>
              <a:t> 5 eurosta 3,4 euroon</a:t>
            </a:r>
            <a:endParaRPr lang="fi-FI" b="1" dirty="0"/>
          </a:p>
          <a:p>
            <a:pPr marL="0" indent="0">
              <a:spcBef>
                <a:spcPts val="600"/>
              </a:spcBef>
              <a:buNone/>
            </a:pPr>
            <a:r>
              <a:rPr lang="fi-FI" sz="1600" b="1" dirty="0"/>
              <a:t>Heinolassa </a:t>
            </a:r>
            <a:r>
              <a:rPr lang="fi-FI" sz="1600" dirty="0"/>
              <a:t>ja</a:t>
            </a:r>
            <a:r>
              <a:rPr lang="fi-FI" sz="1600" b="1" dirty="0"/>
              <a:t> Orimattilassa </a:t>
            </a:r>
            <a:r>
              <a:rPr lang="fi-FI" sz="1600" dirty="0"/>
              <a:t>vyöhykkeiden enimmäismäärä vähenee kolmesta kahteen</a:t>
            </a:r>
          </a:p>
          <a:p>
            <a:r>
              <a:rPr lang="fi-FI" sz="1400" dirty="0"/>
              <a:t>Kausilippu </a:t>
            </a:r>
            <a:r>
              <a:rPr lang="fi-FI" sz="1400" dirty="0">
                <a:solidFill>
                  <a:srgbClr val="00B050"/>
                </a:solidFill>
              </a:rPr>
              <a:t>halpenee</a:t>
            </a:r>
            <a:r>
              <a:rPr lang="fi-FI" sz="1400" dirty="0"/>
              <a:t> Heinolassa 90 eurosta ja Orimattilassa 80 eurosta 58 euroon </a:t>
            </a:r>
          </a:p>
          <a:p>
            <a:r>
              <a:rPr lang="fi-FI" sz="1400" dirty="0"/>
              <a:t>Arvolippu </a:t>
            </a:r>
            <a:r>
              <a:rPr lang="fi-FI" sz="1400" dirty="0">
                <a:solidFill>
                  <a:srgbClr val="00B050"/>
                </a:solidFill>
              </a:rPr>
              <a:t>halpenee</a:t>
            </a:r>
            <a:r>
              <a:rPr lang="fi-FI" sz="1400" dirty="0"/>
              <a:t> 3 eurosta 2,5 euroon</a:t>
            </a:r>
          </a:p>
          <a:p>
            <a:r>
              <a:rPr lang="fi-FI" sz="1400" dirty="0"/>
              <a:t>Kertalippu </a:t>
            </a:r>
            <a:r>
              <a:rPr lang="fi-FI" sz="1400" dirty="0">
                <a:solidFill>
                  <a:srgbClr val="00B050"/>
                </a:solidFill>
              </a:rPr>
              <a:t>halpenee</a:t>
            </a:r>
            <a:r>
              <a:rPr lang="fi-FI" sz="1400" dirty="0"/>
              <a:t> 3,9 eurosta 3,4 euroon</a:t>
            </a:r>
          </a:p>
        </p:txBody>
      </p:sp>
      <p:sp>
        <p:nvSpPr>
          <p:cNvPr id="9" name="Sisällön paikkamerkki 8">
            <a:extLst>
              <a:ext uri="{FF2B5EF4-FFF2-40B4-BE49-F238E27FC236}">
                <a16:creationId xmlns:a16="http://schemas.microsoft.com/office/drawing/2014/main" id="{47C132D3-ED04-469E-B338-282FEC8E8FF5}"/>
              </a:ext>
            </a:extLst>
          </p:cNvPr>
          <p:cNvSpPr>
            <a:spLocks noGrp="1"/>
          </p:cNvSpPr>
          <p:nvPr>
            <p:ph sz="half" idx="2"/>
          </p:nvPr>
        </p:nvSpPr>
        <p:spPr>
          <a:xfrm>
            <a:off x="6297600" y="1933074"/>
            <a:ext cx="5284800" cy="3072063"/>
          </a:xfrm>
        </p:spPr>
        <p:txBody>
          <a:bodyPr/>
          <a:lstStyle/>
          <a:p>
            <a:pPr marL="0" indent="0">
              <a:spcBef>
                <a:spcPts val="600"/>
              </a:spcBef>
              <a:buNone/>
            </a:pPr>
            <a:r>
              <a:rPr lang="fi-FI" sz="1600" b="1" dirty="0"/>
              <a:t>Hollolassa</a:t>
            </a:r>
            <a:r>
              <a:rPr lang="fi-FI" sz="1600" dirty="0"/>
              <a:t> vyöhykkeiden enimmäismäärä vähenee neljästä kolmeen ja </a:t>
            </a:r>
            <a:r>
              <a:rPr lang="fi-FI" sz="1600" b="1" dirty="0"/>
              <a:t>Lahdessa</a:t>
            </a:r>
            <a:r>
              <a:rPr lang="fi-FI" sz="1600" dirty="0"/>
              <a:t> viidestä kolmeen</a:t>
            </a:r>
          </a:p>
          <a:p>
            <a:r>
              <a:rPr lang="fi-FI" sz="1400" dirty="0"/>
              <a:t>Kausilippu säilyy 80 eurossa</a:t>
            </a:r>
          </a:p>
          <a:p>
            <a:r>
              <a:rPr lang="fi-FI" sz="1400" dirty="0"/>
              <a:t>Arvolippu </a:t>
            </a:r>
            <a:r>
              <a:rPr lang="fi-FI" sz="1400" dirty="0">
                <a:solidFill>
                  <a:srgbClr val="FF0000"/>
                </a:solidFill>
              </a:rPr>
              <a:t>kallistuu</a:t>
            </a:r>
            <a:r>
              <a:rPr lang="fi-FI" sz="1400" dirty="0"/>
              <a:t> pisimmillä matkoilla Hollolassa 3,6 eurosta ja Lahdessa 4,85 eurosta 5 euroon</a:t>
            </a:r>
          </a:p>
          <a:p>
            <a:r>
              <a:rPr lang="fi-FI" sz="1400" dirty="0"/>
              <a:t>Kertalippu </a:t>
            </a:r>
            <a:r>
              <a:rPr lang="fi-FI" sz="1400" dirty="0">
                <a:solidFill>
                  <a:srgbClr val="FF0000"/>
                </a:solidFill>
              </a:rPr>
              <a:t>kallistuu</a:t>
            </a:r>
            <a:r>
              <a:rPr lang="fi-FI" sz="1400" dirty="0"/>
              <a:t> pisimmillä matkoilla Hollolassa 4,7 eurosta ja Lahdessa 6,1 eurosta 6,5 euroon</a:t>
            </a:r>
            <a:endParaRPr lang="fi-FI" b="1" dirty="0"/>
          </a:p>
          <a:p>
            <a:pPr marL="0" indent="0">
              <a:spcBef>
                <a:spcPts val="600"/>
              </a:spcBef>
              <a:buNone/>
            </a:pPr>
            <a:r>
              <a:rPr lang="fi-FI" sz="1600" b="1" dirty="0"/>
              <a:t>Kärkölässä</a:t>
            </a:r>
            <a:r>
              <a:rPr lang="fi-FI" sz="1600" dirty="0"/>
              <a:t> vyöhykkeiden enimmäismäärä kasvaa yhdestä kahteen</a:t>
            </a:r>
          </a:p>
          <a:p>
            <a:r>
              <a:rPr lang="fi-FI" sz="1400" dirty="0"/>
              <a:t>Kausilippu </a:t>
            </a:r>
            <a:r>
              <a:rPr lang="fi-FI" sz="1400" dirty="0">
                <a:solidFill>
                  <a:srgbClr val="00B050"/>
                </a:solidFill>
              </a:rPr>
              <a:t>halpenee</a:t>
            </a:r>
            <a:r>
              <a:rPr lang="fi-FI" sz="1400" dirty="0"/>
              <a:t> 80 eurosta 58 euroon</a:t>
            </a:r>
          </a:p>
          <a:p>
            <a:r>
              <a:rPr lang="fi-FI" sz="1400" dirty="0"/>
              <a:t>Arvolippu säilyy 2,5 eurossa</a:t>
            </a:r>
          </a:p>
          <a:p>
            <a:r>
              <a:rPr lang="fi-FI" sz="1400" dirty="0"/>
              <a:t>Kertalippu säilyy 3,4 eurossa</a:t>
            </a:r>
            <a:endParaRPr lang="fi-FI" b="1" dirty="0"/>
          </a:p>
          <a:p>
            <a:endParaRPr lang="fi-FI" dirty="0"/>
          </a:p>
          <a:p>
            <a:pPr marL="0" indent="0">
              <a:buNone/>
            </a:pPr>
            <a:endParaRPr lang="fi-FI" dirty="0"/>
          </a:p>
        </p:txBody>
      </p:sp>
      <p:sp>
        <p:nvSpPr>
          <p:cNvPr id="5" name="Alatunnisteen paikkamerkki 4">
            <a:extLst>
              <a:ext uri="{FF2B5EF4-FFF2-40B4-BE49-F238E27FC236}">
                <a16:creationId xmlns:a16="http://schemas.microsoft.com/office/drawing/2014/main" id="{C1D6A6AC-7AC7-4735-A22E-E7431E315865}"/>
              </a:ext>
            </a:extLst>
          </p:cNvPr>
          <p:cNvSpPr>
            <a:spLocks noGrp="1"/>
          </p:cNvSpPr>
          <p:nvPr>
            <p:ph type="ftr" sz="quarter" idx="10"/>
          </p:nvPr>
        </p:nvSpPr>
        <p:spPr/>
        <p:txBody>
          <a:bodyPr/>
          <a:lstStyle/>
          <a:p>
            <a:r>
              <a:rPr lang="fi-FI" dirty="0"/>
              <a:t>[Esittäjän nimi]</a:t>
            </a:r>
          </a:p>
        </p:txBody>
      </p:sp>
      <p:sp>
        <p:nvSpPr>
          <p:cNvPr id="6" name="Dian numeron paikkamerkki 5">
            <a:extLst>
              <a:ext uri="{FF2B5EF4-FFF2-40B4-BE49-F238E27FC236}">
                <a16:creationId xmlns:a16="http://schemas.microsoft.com/office/drawing/2014/main" id="{4B998E82-0EF3-4A98-8D68-9F18E9789B58}"/>
              </a:ext>
            </a:extLst>
          </p:cNvPr>
          <p:cNvSpPr>
            <a:spLocks noGrp="1"/>
          </p:cNvSpPr>
          <p:nvPr>
            <p:ph type="sldNum" sz="quarter" idx="11"/>
          </p:nvPr>
        </p:nvSpPr>
        <p:spPr/>
        <p:txBody>
          <a:bodyPr/>
          <a:lstStyle/>
          <a:p>
            <a:fld id="{EB59C1E5-9392-4F9A-9014-AC739622B32D}" type="slidenum">
              <a:rPr lang="fi-FI" smtClean="0"/>
              <a:t>23</a:t>
            </a:fld>
            <a:endParaRPr lang="fi-FI"/>
          </a:p>
        </p:txBody>
      </p:sp>
      <p:sp>
        <p:nvSpPr>
          <p:cNvPr id="4" name="Päivämäärän paikkamerkki 3">
            <a:extLst>
              <a:ext uri="{FF2B5EF4-FFF2-40B4-BE49-F238E27FC236}">
                <a16:creationId xmlns:a16="http://schemas.microsoft.com/office/drawing/2014/main" id="{E4E71CF0-C0CE-444B-80BD-35D0FAF6DC38}"/>
              </a:ext>
            </a:extLst>
          </p:cNvPr>
          <p:cNvSpPr>
            <a:spLocks noGrp="1"/>
          </p:cNvSpPr>
          <p:nvPr>
            <p:ph type="dt" sz="half" idx="12"/>
          </p:nvPr>
        </p:nvSpPr>
        <p:spPr/>
        <p:txBody>
          <a:bodyPr/>
          <a:lstStyle/>
          <a:p>
            <a:fld id="{B0B8817A-9C08-4EA3-B3CE-2982CD89E245}" type="datetime1">
              <a:rPr lang="fi-FI" smtClean="0"/>
              <a:t>17.11.2020</a:t>
            </a:fld>
            <a:endParaRPr lang="fi-FI"/>
          </a:p>
        </p:txBody>
      </p:sp>
      <p:sp>
        <p:nvSpPr>
          <p:cNvPr id="7" name="Sisällön paikkamerkki 2">
            <a:extLst>
              <a:ext uri="{FF2B5EF4-FFF2-40B4-BE49-F238E27FC236}">
                <a16:creationId xmlns:a16="http://schemas.microsoft.com/office/drawing/2014/main" id="{E54830A8-0D91-4087-AD43-E94E0E915488}"/>
              </a:ext>
            </a:extLst>
          </p:cNvPr>
          <p:cNvSpPr txBox="1">
            <a:spLocks/>
          </p:cNvSpPr>
          <p:nvPr/>
        </p:nvSpPr>
        <p:spPr>
          <a:xfrm>
            <a:off x="471235" y="1588169"/>
            <a:ext cx="5755285" cy="4769430"/>
          </a:xfrm>
          <a:prstGeom prst="rect">
            <a:avLst/>
          </a:prstGeom>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spcBef>
                <a:spcPts val="600"/>
              </a:spcBef>
              <a:buNone/>
            </a:pPr>
            <a:endParaRPr lang="fi-FI" b="1" dirty="0"/>
          </a:p>
        </p:txBody>
      </p:sp>
      <p:sp>
        <p:nvSpPr>
          <p:cNvPr id="10" name="Tekstiruutu 9">
            <a:extLst>
              <a:ext uri="{FF2B5EF4-FFF2-40B4-BE49-F238E27FC236}">
                <a16:creationId xmlns:a16="http://schemas.microsoft.com/office/drawing/2014/main" id="{A7D6012F-2085-4CE4-90BF-A354A388CCC2}"/>
              </a:ext>
            </a:extLst>
          </p:cNvPr>
          <p:cNvSpPr txBox="1"/>
          <p:nvPr/>
        </p:nvSpPr>
        <p:spPr>
          <a:xfrm>
            <a:off x="3892418" y="965487"/>
            <a:ext cx="1617879" cy="369332"/>
          </a:xfrm>
          <a:prstGeom prst="rect">
            <a:avLst/>
          </a:prstGeom>
          <a:noFill/>
        </p:spPr>
        <p:txBody>
          <a:bodyPr wrap="none" rtlCol="0">
            <a:spAutoFit/>
          </a:bodyPr>
          <a:lstStyle/>
          <a:p>
            <a:r>
              <a:rPr lang="fi-FI" dirty="0"/>
              <a:t>(aikuisten liput)</a:t>
            </a:r>
          </a:p>
        </p:txBody>
      </p:sp>
    </p:spTree>
    <p:extLst>
      <p:ext uri="{BB962C8B-B14F-4D97-AF65-F5344CB8AC3E}">
        <p14:creationId xmlns:p14="http://schemas.microsoft.com/office/powerpoint/2010/main" val="281337822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6A9AC9-7760-48ED-A828-C0D2E0645B10}"/>
              </a:ext>
            </a:extLst>
          </p:cNvPr>
          <p:cNvSpPr>
            <a:spLocks noGrp="1"/>
          </p:cNvSpPr>
          <p:nvPr>
            <p:ph type="title"/>
          </p:nvPr>
        </p:nvSpPr>
        <p:spPr/>
        <p:txBody>
          <a:bodyPr/>
          <a:lstStyle/>
          <a:p>
            <a:r>
              <a:rPr lang="fi-FI" dirty="0"/>
              <a:t>Vaikutukset nousujen määrään</a:t>
            </a:r>
          </a:p>
        </p:txBody>
      </p:sp>
      <p:sp>
        <p:nvSpPr>
          <p:cNvPr id="3" name="Sisällön paikkamerkki 2">
            <a:extLst>
              <a:ext uri="{FF2B5EF4-FFF2-40B4-BE49-F238E27FC236}">
                <a16:creationId xmlns:a16="http://schemas.microsoft.com/office/drawing/2014/main" id="{3CE4AB03-E0B0-406A-B72E-F37424C6AF7E}"/>
              </a:ext>
            </a:extLst>
          </p:cNvPr>
          <p:cNvSpPr>
            <a:spLocks noGrp="1"/>
          </p:cNvSpPr>
          <p:nvPr>
            <p:ph idx="1"/>
          </p:nvPr>
        </p:nvSpPr>
        <p:spPr>
          <a:xfrm>
            <a:off x="609600" y="1677600"/>
            <a:ext cx="11087100" cy="370168"/>
          </a:xfrm>
          <a:solidFill>
            <a:srgbClr val="C9E7A7"/>
          </a:solidFill>
        </p:spPr>
        <p:txBody>
          <a:bodyPr/>
          <a:lstStyle/>
          <a:p>
            <a:pPr marL="0" indent="0">
              <a:spcAft>
                <a:spcPts val="600"/>
              </a:spcAft>
              <a:buNone/>
            </a:pPr>
            <a:r>
              <a:rPr lang="fi-FI" b="1" dirty="0"/>
              <a:t>Nousujen määrä kasvaa 1,8 % = 110 000 nousua </a:t>
            </a:r>
            <a:r>
              <a:rPr lang="fi-FI" dirty="0"/>
              <a:t>(5,9  6,1 milj. nousua)</a:t>
            </a:r>
          </a:p>
          <a:p>
            <a:pPr marL="0" indent="0">
              <a:spcAft>
                <a:spcPts val="600"/>
              </a:spcAft>
              <a:buNone/>
            </a:pPr>
            <a:endParaRPr lang="fi-FI" dirty="0"/>
          </a:p>
          <a:p>
            <a:pPr marL="0" indent="0">
              <a:spcAft>
                <a:spcPts val="600"/>
              </a:spcAft>
              <a:buNone/>
            </a:pPr>
            <a:endParaRPr lang="fi-FI" dirty="0"/>
          </a:p>
          <a:p>
            <a:pPr marL="0" indent="0">
              <a:spcAft>
                <a:spcPts val="600"/>
              </a:spcAft>
              <a:buNone/>
            </a:pPr>
            <a:endParaRPr lang="fi-FI" dirty="0"/>
          </a:p>
          <a:p>
            <a:pPr marL="0" indent="0">
              <a:spcAft>
                <a:spcPts val="600"/>
              </a:spcAft>
              <a:buNone/>
            </a:pPr>
            <a:endParaRPr lang="fi-FI" dirty="0"/>
          </a:p>
        </p:txBody>
      </p:sp>
      <p:sp>
        <p:nvSpPr>
          <p:cNvPr id="4" name="Päivämäärän paikkamerkki 3">
            <a:extLst>
              <a:ext uri="{FF2B5EF4-FFF2-40B4-BE49-F238E27FC236}">
                <a16:creationId xmlns:a16="http://schemas.microsoft.com/office/drawing/2014/main" id="{19897CEB-6285-49B2-A468-A4DB750FF643}"/>
              </a:ext>
            </a:extLst>
          </p:cNvPr>
          <p:cNvSpPr>
            <a:spLocks noGrp="1"/>
          </p:cNvSpPr>
          <p:nvPr>
            <p:ph type="dt" sz="half" idx="10"/>
          </p:nvPr>
        </p:nvSpPr>
        <p:spPr/>
        <p:txBody>
          <a:bodyPr/>
          <a:lstStyle/>
          <a:p>
            <a:fld id="{B0B8817A-9C08-4EA3-B3CE-2982CD89E245}" type="datetime1">
              <a:rPr lang="fi-FI" smtClean="0"/>
              <a:t>17.11.2020</a:t>
            </a:fld>
            <a:endParaRPr lang="fi-FI"/>
          </a:p>
        </p:txBody>
      </p:sp>
      <p:sp>
        <p:nvSpPr>
          <p:cNvPr id="5" name="Alatunnisteen paikkamerkki 4">
            <a:extLst>
              <a:ext uri="{FF2B5EF4-FFF2-40B4-BE49-F238E27FC236}">
                <a16:creationId xmlns:a16="http://schemas.microsoft.com/office/drawing/2014/main" id="{ED915746-4E53-41C7-9E91-759A67F9ABF0}"/>
              </a:ext>
            </a:extLst>
          </p:cNvPr>
          <p:cNvSpPr>
            <a:spLocks noGrp="1"/>
          </p:cNvSpPr>
          <p:nvPr>
            <p:ph type="ftr" sz="quarter" idx="11"/>
          </p:nvPr>
        </p:nvSpPr>
        <p:spPr/>
        <p:txBody>
          <a:bodyPr/>
          <a:lstStyle/>
          <a:p>
            <a:r>
              <a:rPr lang="fi-FI"/>
              <a:t>[Esittäjän nimi]</a:t>
            </a:r>
          </a:p>
        </p:txBody>
      </p:sp>
      <p:sp>
        <p:nvSpPr>
          <p:cNvPr id="6" name="Dian numeron paikkamerkki 5">
            <a:extLst>
              <a:ext uri="{FF2B5EF4-FFF2-40B4-BE49-F238E27FC236}">
                <a16:creationId xmlns:a16="http://schemas.microsoft.com/office/drawing/2014/main" id="{7DF19947-4568-4318-B6F9-6E7697B64980}"/>
              </a:ext>
            </a:extLst>
          </p:cNvPr>
          <p:cNvSpPr>
            <a:spLocks noGrp="1"/>
          </p:cNvSpPr>
          <p:nvPr>
            <p:ph type="sldNum" sz="quarter" idx="12"/>
          </p:nvPr>
        </p:nvSpPr>
        <p:spPr/>
        <p:txBody>
          <a:bodyPr/>
          <a:lstStyle/>
          <a:p>
            <a:fld id="{EB59C1E5-9392-4F9A-9014-AC739622B32D}" type="slidenum">
              <a:rPr lang="fi-FI" smtClean="0"/>
              <a:t>24</a:t>
            </a:fld>
            <a:endParaRPr lang="fi-FI"/>
          </a:p>
        </p:txBody>
      </p:sp>
      <p:sp>
        <p:nvSpPr>
          <p:cNvPr id="7" name="Sisällön paikkamerkki 2">
            <a:extLst>
              <a:ext uri="{FF2B5EF4-FFF2-40B4-BE49-F238E27FC236}">
                <a16:creationId xmlns:a16="http://schemas.microsoft.com/office/drawing/2014/main" id="{9D2F7773-C865-4E16-BB24-0DC1A49DE3B6}"/>
              </a:ext>
            </a:extLst>
          </p:cNvPr>
          <p:cNvSpPr txBox="1">
            <a:spLocks/>
          </p:cNvSpPr>
          <p:nvPr/>
        </p:nvSpPr>
        <p:spPr>
          <a:xfrm>
            <a:off x="609600" y="2406751"/>
            <a:ext cx="3347555" cy="2157231"/>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spcAft>
                <a:spcPts val="300"/>
              </a:spcAft>
              <a:buNone/>
            </a:pPr>
            <a:r>
              <a:rPr lang="fi-FI" sz="1600" dirty="0"/>
              <a:t>Nousujen lukumäärä kasvaa eniten (yli 10 000 nousua lisää):</a:t>
            </a:r>
          </a:p>
          <a:p>
            <a:pPr marL="285750" indent="-285750">
              <a:spcAft>
                <a:spcPts val="300"/>
              </a:spcAft>
              <a:buFontTx/>
              <a:buChar char="-"/>
            </a:pPr>
            <a:r>
              <a:rPr lang="fi-FI" sz="1600" dirty="0"/>
              <a:t>Senioreiden kausilipuilla nykyisillä AB-vyöhykkeillä kahden vyöhykkeen matkoilla.</a:t>
            </a:r>
          </a:p>
          <a:p>
            <a:pPr marL="285750" indent="-285750">
              <a:spcAft>
                <a:spcPts val="300"/>
              </a:spcAft>
              <a:buFontTx/>
              <a:buChar char="-"/>
            </a:pPr>
            <a:r>
              <a:rPr lang="fi-FI" sz="1600" dirty="0"/>
              <a:t>Lasten, nuorten ja opiskelijoiden arvolipuilla nykyisillä AB-vyöhykkeillä kahden vyöhykkeen matkoilla.</a:t>
            </a:r>
          </a:p>
        </p:txBody>
      </p:sp>
      <p:sp>
        <p:nvSpPr>
          <p:cNvPr id="9" name="Sisällön paikkamerkki 2">
            <a:extLst>
              <a:ext uri="{FF2B5EF4-FFF2-40B4-BE49-F238E27FC236}">
                <a16:creationId xmlns:a16="http://schemas.microsoft.com/office/drawing/2014/main" id="{6AEC774F-D272-4B9D-844E-9DE724657570}"/>
              </a:ext>
            </a:extLst>
          </p:cNvPr>
          <p:cNvSpPr txBox="1">
            <a:spLocks/>
          </p:cNvSpPr>
          <p:nvPr/>
        </p:nvSpPr>
        <p:spPr>
          <a:xfrm>
            <a:off x="4422222" y="2406751"/>
            <a:ext cx="3347555" cy="2157231"/>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spcAft>
                <a:spcPts val="300"/>
              </a:spcAft>
              <a:buNone/>
            </a:pPr>
            <a:r>
              <a:rPr lang="fi-FI" sz="1600" dirty="0"/>
              <a:t>Nousujen suhteellinen kasvu on 10…25 % useissa lippulaji-, asiakas- ja matkustusalueluokissa, pl. </a:t>
            </a:r>
          </a:p>
          <a:p>
            <a:pPr marL="285750" indent="-285750">
              <a:spcAft>
                <a:spcPts val="300"/>
              </a:spcAft>
              <a:buFontTx/>
              <a:buChar char="-"/>
            </a:pPr>
            <a:r>
              <a:rPr lang="fi-FI" sz="1600" dirty="0"/>
              <a:t>Lähes kaikki kausiliput</a:t>
            </a:r>
          </a:p>
          <a:p>
            <a:pPr marL="285750" indent="-285750">
              <a:spcAft>
                <a:spcPts val="300"/>
              </a:spcAft>
              <a:buFontTx/>
              <a:buChar char="-"/>
            </a:pPr>
            <a:r>
              <a:rPr lang="fi-FI" sz="1600" dirty="0"/>
              <a:t>AB-alueen liput</a:t>
            </a:r>
          </a:p>
          <a:p>
            <a:pPr marL="285750" indent="-285750">
              <a:spcAft>
                <a:spcPts val="300"/>
              </a:spcAft>
              <a:buFontTx/>
              <a:buChar char="-"/>
            </a:pPr>
            <a:r>
              <a:rPr lang="fi-FI" sz="1600" dirty="0"/>
              <a:t>Yksittäiset lipputuotteet, joilla vähän nousuja</a:t>
            </a:r>
          </a:p>
        </p:txBody>
      </p:sp>
      <p:sp>
        <p:nvSpPr>
          <p:cNvPr id="10" name="Sisällön paikkamerkki 2">
            <a:extLst>
              <a:ext uri="{FF2B5EF4-FFF2-40B4-BE49-F238E27FC236}">
                <a16:creationId xmlns:a16="http://schemas.microsoft.com/office/drawing/2014/main" id="{CECE0C3D-4379-4AC1-9C4B-AAA353B174AF}"/>
              </a:ext>
            </a:extLst>
          </p:cNvPr>
          <p:cNvSpPr txBox="1">
            <a:spLocks/>
          </p:cNvSpPr>
          <p:nvPr/>
        </p:nvSpPr>
        <p:spPr>
          <a:xfrm>
            <a:off x="8349145" y="2406751"/>
            <a:ext cx="3347555" cy="2157231"/>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spcAft>
                <a:spcPts val="300"/>
              </a:spcAft>
              <a:buFontTx/>
              <a:buNone/>
            </a:pPr>
            <a:r>
              <a:rPr lang="fi-FI" sz="1600" dirty="0"/>
              <a:t>Nousujen lukumäärä vähenee:</a:t>
            </a:r>
          </a:p>
          <a:p>
            <a:pPr marL="285750" indent="-285750">
              <a:spcAft>
                <a:spcPts val="300"/>
              </a:spcAft>
              <a:buFontTx/>
              <a:buChar char="-"/>
            </a:pPr>
            <a:r>
              <a:rPr lang="fi-FI" sz="1600" dirty="0"/>
              <a:t>Senioreiden arvolipuissa nykyisellä AB-alueella, noin 3000 nousua vähemmän</a:t>
            </a:r>
          </a:p>
          <a:p>
            <a:pPr marL="285750" indent="-285750">
              <a:spcAft>
                <a:spcPts val="300"/>
              </a:spcAft>
              <a:buFontTx/>
              <a:buChar char="-"/>
            </a:pPr>
            <a:r>
              <a:rPr lang="fi-FI" sz="1600" dirty="0"/>
              <a:t>Aikuisten kertalipuissa nykyisten vyöhykkeiden A ja E välillä (viiden vyöhykkeen matkat), noin 1000 nousua vähemmän.</a:t>
            </a:r>
          </a:p>
        </p:txBody>
      </p:sp>
    </p:spTree>
    <p:extLst>
      <p:ext uri="{BB962C8B-B14F-4D97-AF65-F5344CB8AC3E}">
        <p14:creationId xmlns:p14="http://schemas.microsoft.com/office/powerpoint/2010/main" val="177827968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6A9AC9-7760-48ED-A828-C0D2E0645B10}"/>
              </a:ext>
            </a:extLst>
          </p:cNvPr>
          <p:cNvSpPr>
            <a:spLocks noGrp="1"/>
          </p:cNvSpPr>
          <p:nvPr>
            <p:ph type="title"/>
          </p:nvPr>
        </p:nvSpPr>
        <p:spPr/>
        <p:txBody>
          <a:bodyPr/>
          <a:lstStyle/>
          <a:p>
            <a:r>
              <a:rPr lang="fi-FI" dirty="0"/>
              <a:t>Vaikutukset lipputuloihin</a:t>
            </a:r>
          </a:p>
        </p:txBody>
      </p:sp>
      <p:sp>
        <p:nvSpPr>
          <p:cNvPr id="3" name="Sisällön paikkamerkki 2">
            <a:extLst>
              <a:ext uri="{FF2B5EF4-FFF2-40B4-BE49-F238E27FC236}">
                <a16:creationId xmlns:a16="http://schemas.microsoft.com/office/drawing/2014/main" id="{3CE4AB03-E0B0-406A-B72E-F37424C6AF7E}"/>
              </a:ext>
            </a:extLst>
          </p:cNvPr>
          <p:cNvSpPr>
            <a:spLocks noGrp="1"/>
          </p:cNvSpPr>
          <p:nvPr>
            <p:ph idx="1"/>
          </p:nvPr>
        </p:nvSpPr>
        <p:spPr>
          <a:xfrm>
            <a:off x="609600" y="1677600"/>
            <a:ext cx="11087100" cy="349200"/>
          </a:xfrm>
          <a:solidFill>
            <a:srgbClr val="C9E7A7"/>
          </a:solidFill>
        </p:spPr>
        <p:txBody>
          <a:bodyPr/>
          <a:lstStyle/>
          <a:p>
            <a:pPr marL="0" indent="0">
              <a:spcAft>
                <a:spcPts val="600"/>
              </a:spcAft>
              <a:buNone/>
            </a:pPr>
            <a:r>
              <a:rPr lang="fi-FI" b="1" dirty="0"/>
              <a:t>Lipputulot vähenevät 4,5 % = 520 000 euroa  </a:t>
            </a:r>
            <a:r>
              <a:rPr lang="fi-FI" dirty="0"/>
              <a:t>(11,5  11,1 milj. €)</a:t>
            </a:r>
          </a:p>
          <a:p>
            <a:pPr marL="0" indent="0">
              <a:spcAft>
                <a:spcPts val="600"/>
              </a:spcAft>
              <a:buNone/>
            </a:pPr>
            <a:endParaRPr lang="fi-FI" dirty="0"/>
          </a:p>
          <a:p>
            <a:pPr marL="0" indent="0">
              <a:spcAft>
                <a:spcPts val="600"/>
              </a:spcAft>
              <a:buNone/>
            </a:pPr>
            <a:endParaRPr lang="fi-FI" dirty="0"/>
          </a:p>
          <a:p>
            <a:pPr marL="0" indent="0">
              <a:spcAft>
                <a:spcPts val="600"/>
              </a:spcAft>
              <a:buNone/>
            </a:pPr>
            <a:endParaRPr lang="fi-FI" dirty="0"/>
          </a:p>
          <a:p>
            <a:pPr marL="0" indent="0">
              <a:spcAft>
                <a:spcPts val="600"/>
              </a:spcAft>
              <a:buNone/>
            </a:pPr>
            <a:endParaRPr lang="fi-FI" dirty="0"/>
          </a:p>
        </p:txBody>
      </p:sp>
      <p:sp>
        <p:nvSpPr>
          <p:cNvPr id="4" name="Päivämäärän paikkamerkki 3">
            <a:extLst>
              <a:ext uri="{FF2B5EF4-FFF2-40B4-BE49-F238E27FC236}">
                <a16:creationId xmlns:a16="http://schemas.microsoft.com/office/drawing/2014/main" id="{19897CEB-6285-49B2-A468-A4DB750FF643}"/>
              </a:ext>
            </a:extLst>
          </p:cNvPr>
          <p:cNvSpPr>
            <a:spLocks noGrp="1"/>
          </p:cNvSpPr>
          <p:nvPr>
            <p:ph type="dt" sz="half" idx="10"/>
          </p:nvPr>
        </p:nvSpPr>
        <p:spPr/>
        <p:txBody>
          <a:bodyPr/>
          <a:lstStyle/>
          <a:p>
            <a:fld id="{B0B8817A-9C08-4EA3-B3CE-2982CD89E245}" type="datetime1">
              <a:rPr lang="fi-FI" smtClean="0"/>
              <a:t>17.11.2020</a:t>
            </a:fld>
            <a:endParaRPr lang="fi-FI"/>
          </a:p>
        </p:txBody>
      </p:sp>
      <p:sp>
        <p:nvSpPr>
          <p:cNvPr id="5" name="Alatunnisteen paikkamerkki 4">
            <a:extLst>
              <a:ext uri="{FF2B5EF4-FFF2-40B4-BE49-F238E27FC236}">
                <a16:creationId xmlns:a16="http://schemas.microsoft.com/office/drawing/2014/main" id="{ED915746-4E53-41C7-9E91-759A67F9ABF0}"/>
              </a:ext>
            </a:extLst>
          </p:cNvPr>
          <p:cNvSpPr>
            <a:spLocks noGrp="1"/>
          </p:cNvSpPr>
          <p:nvPr>
            <p:ph type="ftr" sz="quarter" idx="11"/>
          </p:nvPr>
        </p:nvSpPr>
        <p:spPr/>
        <p:txBody>
          <a:bodyPr/>
          <a:lstStyle/>
          <a:p>
            <a:r>
              <a:rPr lang="fi-FI"/>
              <a:t>[Esittäjän nimi]</a:t>
            </a:r>
          </a:p>
        </p:txBody>
      </p:sp>
      <p:sp>
        <p:nvSpPr>
          <p:cNvPr id="6" name="Dian numeron paikkamerkki 5">
            <a:extLst>
              <a:ext uri="{FF2B5EF4-FFF2-40B4-BE49-F238E27FC236}">
                <a16:creationId xmlns:a16="http://schemas.microsoft.com/office/drawing/2014/main" id="{7DF19947-4568-4318-B6F9-6E7697B64980}"/>
              </a:ext>
            </a:extLst>
          </p:cNvPr>
          <p:cNvSpPr>
            <a:spLocks noGrp="1"/>
          </p:cNvSpPr>
          <p:nvPr>
            <p:ph type="sldNum" sz="quarter" idx="12"/>
          </p:nvPr>
        </p:nvSpPr>
        <p:spPr/>
        <p:txBody>
          <a:bodyPr/>
          <a:lstStyle/>
          <a:p>
            <a:fld id="{EB59C1E5-9392-4F9A-9014-AC739622B32D}" type="slidenum">
              <a:rPr lang="fi-FI" smtClean="0"/>
              <a:t>25</a:t>
            </a:fld>
            <a:endParaRPr lang="fi-FI"/>
          </a:p>
        </p:txBody>
      </p:sp>
      <p:sp>
        <p:nvSpPr>
          <p:cNvPr id="8" name="Sisällön paikkamerkki 2">
            <a:extLst>
              <a:ext uri="{FF2B5EF4-FFF2-40B4-BE49-F238E27FC236}">
                <a16:creationId xmlns:a16="http://schemas.microsoft.com/office/drawing/2014/main" id="{7C999585-114F-43D7-ACC0-38C3AB42E2F3}"/>
              </a:ext>
            </a:extLst>
          </p:cNvPr>
          <p:cNvSpPr txBox="1">
            <a:spLocks/>
          </p:cNvSpPr>
          <p:nvPr/>
        </p:nvSpPr>
        <p:spPr>
          <a:xfrm>
            <a:off x="609601" y="2347703"/>
            <a:ext cx="11087100" cy="2801816"/>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0"/>
              </a:spcAft>
              <a:buClr>
                <a:schemeClr val="accent1"/>
              </a:buClr>
              <a:buFont typeface="Wingdings" pitchFamily="2" charset="2"/>
              <a:buNone/>
              <a:defRPr sz="1600" baseline="0"/>
            </a:lvl1pPr>
            <a:lvl2pPr marL="460800" indent="-230400">
              <a:lnSpc>
                <a:spcPct val="90000"/>
              </a:lnSpc>
              <a:spcBef>
                <a:spcPts val="0"/>
              </a:spcBef>
              <a:buClr>
                <a:schemeClr val="accent1"/>
              </a:buClr>
              <a:buFont typeface="Arial" pitchFamily="34" charset="0"/>
              <a:buChar char="•"/>
              <a:defRPr sz="1600"/>
            </a:lvl2pPr>
            <a:lvl3pPr marL="691200" indent="-228600">
              <a:lnSpc>
                <a:spcPct val="90000"/>
              </a:lnSpc>
              <a:spcBef>
                <a:spcPts val="0"/>
              </a:spcBef>
              <a:buClr>
                <a:schemeClr val="accent1"/>
              </a:buClr>
              <a:buFont typeface="Arial" panose="020B0604020202020204" pitchFamily="34" charset="0"/>
              <a:buChar char="‒"/>
              <a:defRPr sz="1600"/>
            </a:lvl3pPr>
            <a:lvl4pPr marL="921600" indent="-228600">
              <a:lnSpc>
                <a:spcPct val="90000"/>
              </a:lnSpc>
              <a:spcBef>
                <a:spcPts val="0"/>
              </a:spcBef>
              <a:buClr>
                <a:schemeClr val="accent1"/>
              </a:buClr>
              <a:buFont typeface="Arial" panose="020B0604020202020204" pitchFamily="34" charset="0"/>
              <a:buChar char="‒"/>
              <a:defRPr sz="1600"/>
            </a:lvl4pPr>
            <a:lvl5pPr marL="1152000" indent="-228600">
              <a:lnSpc>
                <a:spcPct val="90000"/>
              </a:lnSpc>
              <a:spcBef>
                <a:spcPts val="0"/>
              </a:spcBef>
              <a:buClr>
                <a:schemeClr val="accent1"/>
              </a:buClr>
              <a:buFont typeface="Arial" panose="020B0604020202020204" pitchFamily="34" charset="0"/>
              <a:buChar char="‒"/>
              <a:defRPr sz="1600"/>
            </a:lvl5pPr>
            <a:lvl6pPr marL="1382400" indent="-228600">
              <a:lnSpc>
                <a:spcPct val="90000"/>
              </a:lnSpc>
              <a:spcBef>
                <a:spcPts val="0"/>
              </a:spcBef>
              <a:buClr>
                <a:schemeClr val="accent1"/>
              </a:buClr>
              <a:buFont typeface="Arial" panose="020B0604020202020204" pitchFamily="34" charset="0"/>
              <a:buChar char="‒"/>
              <a:defRPr sz="1600"/>
            </a:lvl6pPr>
            <a:lvl7pPr marL="1612800" indent="-228600">
              <a:lnSpc>
                <a:spcPct val="90000"/>
              </a:lnSpc>
              <a:spcBef>
                <a:spcPts val="0"/>
              </a:spcBef>
              <a:buClr>
                <a:schemeClr val="accent1"/>
              </a:buClr>
              <a:buFont typeface="Arial" panose="020B0604020202020204" pitchFamily="34" charset="0"/>
              <a:buChar char="‒"/>
              <a:defRPr sz="1600"/>
            </a:lvl7pPr>
            <a:lvl8pPr marL="1843200" indent="-228600">
              <a:lnSpc>
                <a:spcPct val="90000"/>
              </a:lnSpc>
              <a:spcBef>
                <a:spcPts val="0"/>
              </a:spcBef>
              <a:buClr>
                <a:schemeClr val="accent1"/>
              </a:buClr>
              <a:buFont typeface="Arial" panose="020B0604020202020204" pitchFamily="34" charset="0"/>
              <a:buChar char="‒"/>
              <a:defRPr sz="1600"/>
            </a:lvl8pPr>
            <a:lvl9pPr marL="2073600" indent="-228600">
              <a:lnSpc>
                <a:spcPct val="90000"/>
              </a:lnSpc>
              <a:spcBef>
                <a:spcPts val="0"/>
              </a:spcBef>
              <a:buClr>
                <a:schemeClr val="accent1"/>
              </a:buClr>
              <a:buFont typeface="Arial" panose="020B0604020202020204" pitchFamily="34" charset="0"/>
              <a:buChar char="‒"/>
              <a:defRPr sz="1600"/>
            </a:lvl9pPr>
          </a:lstStyle>
          <a:p>
            <a:r>
              <a:rPr lang="fi-FI" dirty="0"/>
              <a:t>Lipputulot vähenevät enemmän kuin 10 000 euroa:</a:t>
            </a:r>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r>
              <a:rPr lang="fi-FI" dirty="0"/>
              <a:t>Lipputulot vähenevät 0…30 % useissa lipputuotteissa.</a:t>
            </a:r>
          </a:p>
        </p:txBody>
      </p:sp>
      <p:sp>
        <p:nvSpPr>
          <p:cNvPr id="9" name="Sisällön paikkamerkki 2">
            <a:extLst>
              <a:ext uri="{FF2B5EF4-FFF2-40B4-BE49-F238E27FC236}">
                <a16:creationId xmlns:a16="http://schemas.microsoft.com/office/drawing/2014/main" id="{6AA31EB1-909F-461F-9E21-F55804F635B2}"/>
              </a:ext>
            </a:extLst>
          </p:cNvPr>
          <p:cNvSpPr txBox="1">
            <a:spLocks/>
          </p:cNvSpPr>
          <p:nvPr/>
        </p:nvSpPr>
        <p:spPr>
          <a:xfrm>
            <a:off x="609600" y="2679282"/>
            <a:ext cx="3729789" cy="144822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0"/>
              </a:spcAft>
              <a:buClr>
                <a:schemeClr val="accent1"/>
              </a:buClr>
              <a:buFont typeface="Wingdings" pitchFamily="2" charset="2"/>
              <a:buNone/>
              <a:defRPr sz="1600" baseline="0"/>
            </a:lvl1pPr>
            <a:lvl2pPr marL="460800" indent="-230400">
              <a:lnSpc>
                <a:spcPct val="90000"/>
              </a:lnSpc>
              <a:spcBef>
                <a:spcPts val="0"/>
              </a:spcBef>
              <a:buClr>
                <a:schemeClr val="accent1"/>
              </a:buClr>
              <a:buFont typeface="Arial" pitchFamily="34" charset="0"/>
              <a:buChar char="•"/>
              <a:defRPr sz="1600"/>
            </a:lvl2pPr>
            <a:lvl3pPr marL="691200" indent="-228600">
              <a:lnSpc>
                <a:spcPct val="90000"/>
              </a:lnSpc>
              <a:spcBef>
                <a:spcPts val="0"/>
              </a:spcBef>
              <a:buClr>
                <a:schemeClr val="accent1"/>
              </a:buClr>
              <a:buFont typeface="Arial" panose="020B0604020202020204" pitchFamily="34" charset="0"/>
              <a:buChar char="‒"/>
              <a:defRPr sz="1600"/>
            </a:lvl3pPr>
            <a:lvl4pPr marL="921600" indent="-228600">
              <a:lnSpc>
                <a:spcPct val="90000"/>
              </a:lnSpc>
              <a:spcBef>
                <a:spcPts val="0"/>
              </a:spcBef>
              <a:buClr>
                <a:schemeClr val="accent1"/>
              </a:buClr>
              <a:buFont typeface="Arial" panose="020B0604020202020204" pitchFamily="34" charset="0"/>
              <a:buChar char="‒"/>
              <a:defRPr sz="1600"/>
            </a:lvl4pPr>
            <a:lvl5pPr marL="1152000" indent="-228600">
              <a:lnSpc>
                <a:spcPct val="90000"/>
              </a:lnSpc>
              <a:spcBef>
                <a:spcPts val="0"/>
              </a:spcBef>
              <a:buClr>
                <a:schemeClr val="accent1"/>
              </a:buClr>
              <a:buFont typeface="Arial" panose="020B0604020202020204" pitchFamily="34" charset="0"/>
              <a:buChar char="‒"/>
              <a:defRPr sz="1600"/>
            </a:lvl5pPr>
            <a:lvl6pPr marL="1382400" indent="-228600">
              <a:lnSpc>
                <a:spcPct val="90000"/>
              </a:lnSpc>
              <a:spcBef>
                <a:spcPts val="0"/>
              </a:spcBef>
              <a:buClr>
                <a:schemeClr val="accent1"/>
              </a:buClr>
              <a:buFont typeface="Arial" panose="020B0604020202020204" pitchFamily="34" charset="0"/>
              <a:buChar char="‒"/>
              <a:defRPr sz="1600"/>
            </a:lvl6pPr>
            <a:lvl7pPr marL="1612800" indent="-228600">
              <a:lnSpc>
                <a:spcPct val="90000"/>
              </a:lnSpc>
              <a:spcBef>
                <a:spcPts val="0"/>
              </a:spcBef>
              <a:buClr>
                <a:schemeClr val="accent1"/>
              </a:buClr>
              <a:buFont typeface="Arial" panose="020B0604020202020204" pitchFamily="34" charset="0"/>
              <a:buChar char="‒"/>
              <a:defRPr sz="1600"/>
            </a:lvl7pPr>
            <a:lvl8pPr marL="1843200" indent="-228600">
              <a:lnSpc>
                <a:spcPct val="90000"/>
              </a:lnSpc>
              <a:spcBef>
                <a:spcPts val="0"/>
              </a:spcBef>
              <a:buClr>
                <a:schemeClr val="accent1"/>
              </a:buClr>
              <a:buFont typeface="Arial" panose="020B0604020202020204" pitchFamily="34" charset="0"/>
              <a:buChar char="‒"/>
              <a:defRPr sz="1600"/>
            </a:lvl8pPr>
            <a:lvl9pPr marL="2073600" indent="-228600">
              <a:lnSpc>
                <a:spcPct val="90000"/>
              </a:lnSpc>
              <a:spcBef>
                <a:spcPts val="0"/>
              </a:spcBef>
              <a:buClr>
                <a:schemeClr val="accent1"/>
              </a:buClr>
              <a:buFont typeface="Arial" panose="020B0604020202020204" pitchFamily="34" charset="0"/>
              <a:buChar char="‒"/>
              <a:defRPr sz="1600"/>
            </a:lvl9pPr>
          </a:lstStyle>
          <a:p>
            <a:pPr marL="285750" indent="-285750">
              <a:spcAft>
                <a:spcPts val="300"/>
              </a:spcAft>
              <a:buFont typeface="Calibri Light" panose="020F0302020204030204" pitchFamily="34" charset="0"/>
              <a:buChar char="−"/>
            </a:pPr>
            <a:r>
              <a:rPr lang="fi-FI" dirty="0"/>
              <a:t>Aikuisten AF1-kausilipuissa (20 000 €)</a:t>
            </a:r>
          </a:p>
          <a:p>
            <a:pPr marL="285750" indent="-285750">
              <a:spcAft>
                <a:spcPts val="300"/>
              </a:spcAft>
              <a:buFont typeface="Calibri Light" panose="020F0302020204030204" pitchFamily="34" charset="0"/>
              <a:buChar char="−"/>
            </a:pPr>
            <a:r>
              <a:rPr lang="fi-FI" dirty="0"/>
              <a:t>Aikuisten AI-kausilipuissa (10 000 €)</a:t>
            </a:r>
          </a:p>
          <a:p>
            <a:pPr marL="285750" indent="-285750">
              <a:spcAft>
                <a:spcPts val="300"/>
              </a:spcAft>
              <a:buFont typeface="Calibri Light" panose="020F0302020204030204" pitchFamily="34" charset="0"/>
              <a:buChar char="−"/>
            </a:pPr>
            <a:r>
              <a:rPr lang="fi-FI" dirty="0"/>
              <a:t>Senioreiden AB-kausilipuissa (34 000 €)</a:t>
            </a:r>
          </a:p>
        </p:txBody>
      </p:sp>
      <p:sp>
        <p:nvSpPr>
          <p:cNvPr id="10" name="Sisällön paikkamerkki 2">
            <a:extLst>
              <a:ext uri="{FF2B5EF4-FFF2-40B4-BE49-F238E27FC236}">
                <a16:creationId xmlns:a16="http://schemas.microsoft.com/office/drawing/2014/main" id="{0A7EF06E-5462-4FA0-8AD7-76C34C42187E}"/>
              </a:ext>
            </a:extLst>
          </p:cNvPr>
          <p:cNvSpPr txBox="1">
            <a:spLocks/>
          </p:cNvSpPr>
          <p:nvPr/>
        </p:nvSpPr>
        <p:spPr>
          <a:xfrm>
            <a:off x="4287031" y="2679282"/>
            <a:ext cx="3729789" cy="144822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0"/>
              </a:spcAft>
              <a:buClr>
                <a:schemeClr val="accent1"/>
              </a:buClr>
              <a:buFont typeface="Wingdings" pitchFamily="2" charset="2"/>
              <a:buNone/>
              <a:defRPr sz="1600" baseline="0"/>
            </a:lvl1pPr>
            <a:lvl2pPr marL="460800" indent="-230400">
              <a:lnSpc>
                <a:spcPct val="90000"/>
              </a:lnSpc>
              <a:spcBef>
                <a:spcPts val="0"/>
              </a:spcBef>
              <a:buClr>
                <a:schemeClr val="accent1"/>
              </a:buClr>
              <a:buFont typeface="Arial" pitchFamily="34" charset="0"/>
              <a:buChar char="•"/>
              <a:defRPr sz="1600"/>
            </a:lvl2pPr>
            <a:lvl3pPr marL="691200" indent="-228600">
              <a:lnSpc>
                <a:spcPct val="90000"/>
              </a:lnSpc>
              <a:spcBef>
                <a:spcPts val="0"/>
              </a:spcBef>
              <a:buClr>
                <a:schemeClr val="accent1"/>
              </a:buClr>
              <a:buFont typeface="Arial" panose="020B0604020202020204" pitchFamily="34" charset="0"/>
              <a:buChar char="‒"/>
              <a:defRPr sz="1600"/>
            </a:lvl3pPr>
            <a:lvl4pPr marL="921600" indent="-228600">
              <a:lnSpc>
                <a:spcPct val="90000"/>
              </a:lnSpc>
              <a:spcBef>
                <a:spcPts val="0"/>
              </a:spcBef>
              <a:buClr>
                <a:schemeClr val="accent1"/>
              </a:buClr>
              <a:buFont typeface="Arial" panose="020B0604020202020204" pitchFamily="34" charset="0"/>
              <a:buChar char="‒"/>
              <a:defRPr sz="1600"/>
            </a:lvl4pPr>
            <a:lvl5pPr marL="1152000" indent="-228600">
              <a:lnSpc>
                <a:spcPct val="90000"/>
              </a:lnSpc>
              <a:spcBef>
                <a:spcPts val="0"/>
              </a:spcBef>
              <a:buClr>
                <a:schemeClr val="accent1"/>
              </a:buClr>
              <a:buFont typeface="Arial" panose="020B0604020202020204" pitchFamily="34" charset="0"/>
              <a:buChar char="‒"/>
              <a:defRPr sz="1600"/>
            </a:lvl5pPr>
            <a:lvl6pPr marL="1382400" indent="-228600">
              <a:lnSpc>
                <a:spcPct val="90000"/>
              </a:lnSpc>
              <a:spcBef>
                <a:spcPts val="0"/>
              </a:spcBef>
              <a:buClr>
                <a:schemeClr val="accent1"/>
              </a:buClr>
              <a:buFont typeface="Arial" panose="020B0604020202020204" pitchFamily="34" charset="0"/>
              <a:buChar char="‒"/>
              <a:defRPr sz="1600"/>
            </a:lvl6pPr>
            <a:lvl7pPr marL="1612800" indent="-228600">
              <a:lnSpc>
                <a:spcPct val="90000"/>
              </a:lnSpc>
              <a:spcBef>
                <a:spcPts val="0"/>
              </a:spcBef>
              <a:buClr>
                <a:schemeClr val="accent1"/>
              </a:buClr>
              <a:buFont typeface="Arial" panose="020B0604020202020204" pitchFamily="34" charset="0"/>
              <a:buChar char="‒"/>
              <a:defRPr sz="1600"/>
            </a:lvl7pPr>
            <a:lvl8pPr marL="1843200" indent="-228600">
              <a:lnSpc>
                <a:spcPct val="90000"/>
              </a:lnSpc>
              <a:spcBef>
                <a:spcPts val="0"/>
              </a:spcBef>
              <a:buClr>
                <a:schemeClr val="accent1"/>
              </a:buClr>
              <a:buFont typeface="Arial" panose="020B0604020202020204" pitchFamily="34" charset="0"/>
              <a:buChar char="‒"/>
              <a:defRPr sz="1600"/>
            </a:lvl8pPr>
            <a:lvl9pPr marL="2073600" indent="-228600">
              <a:lnSpc>
                <a:spcPct val="90000"/>
              </a:lnSpc>
              <a:spcBef>
                <a:spcPts val="0"/>
              </a:spcBef>
              <a:buClr>
                <a:schemeClr val="accent1"/>
              </a:buClr>
              <a:buFont typeface="Arial" panose="020B0604020202020204" pitchFamily="34" charset="0"/>
              <a:buChar char="‒"/>
              <a:defRPr sz="1600"/>
            </a:lvl9pPr>
          </a:lstStyle>
          <a:p>
            <a:pPr marL="285750" indent="-285750">
              <a:spcAft>
                <a:spcPts val="300"/>
              </a:spcAft>
              <a:buFont typeface="Calibri Light" panose="020F0302020204030204" pitchFamily="34" charset="0"/>
              <a:buChar char="−"/>
            </a:pPr>
            <a:r>
              <a:rPr lang="fi-FI" dirty="0"/>
              <a:t>Aikuisten nykyisten kolmen (31 000 €), neljän (31 000 €) ja kahdeksan (23 000 €) vyöhykkeen arvolipuissa</a:t>
            </a:r>
          </a:p>
          <a:p>
            <a:pPr marL="285750" indent="-285750">
              <a:spcAft>
                <a:spcPts val="300"/>
              </a:spcAft>
              <a:buFont typeface="Calibri Light" panose="020F0302020204030204" pitchFamily="34" charset="0"/>
              <a:buChar char="−"/>
            </a:pPr>
            <a:r>
              <a:rPr lang="fi-FI" dirty="0"/>
              <a:t>Lasten nykyisten kahden vyöhykkeen (71 000 €), kolmen (16 000 €) ja neljän (11 000 €) vyöhykkeen arvolipuissa.</a:t>
            </a:r>
          </a:p>
        </p:txBody>
      </p:sp>
      <p:sp>
        <p:nvSpPr>
          <p:cNvPr id="11" name="Sisällön paikkamerkki 2">
            <a:extLst>
              <a:ext uri="{FF2B5EF4-FFF2-40B4-BE49-F238E27FC236}">
                <a16:creationId xmlns:a16="http://schemas.microsoft.com/office/drawing/2014/main" id="{4AA4B727-941D-410A-A702-2B95C0077AD0}"/>
              </a:ext>
            </a:extLst>
          </p:cNvPr>
          <p:cNvSpPr txBox="1">
            <a:spLocks/>
          </p:cNvSpPr>
          <p:nvPr/>
        </p:nvSpPr>
        <p:spPr>
          <a:xfrm>
            <a:off x="7966911" y="2679282"/>
            <a:ext cx="3729789" cy="144822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0"/>
              </a:spcAft>
              <a:buClr>
                <a:schemeClr val="accent1"/>
              </a:buClr>
              <a:buFont typeface="Wingdings" pitchFamily="2" charset="2"/>
              <a:buNone/>
              <a:defRPr sz="1600" baseline="0"/>
            </a:lvl1pPr>
            <a:lvl2pPr marL="460800" indent="-230400">
              <a:lnSpc>
                <a:spcPct val="90000"/>
              </a:lnSpc>
              <a:spcBef>
                <a:spcPts val="0"/>
              </a:spcBef>
              <a:buClr>
                <a:schemeClr val="accent1"/>
              </a:buClr>
              <a:buFont typeface="Arial" pitchFamily="34" charset="0"/>
              <a:buChar char="•"/>
              <a:defRPr sz="1600"/>
            </a:lvl2pPr>
            <a:lvl3pPr marL="691200" indent="-228600">
              <a:lnSpc>
                <a:spcPct val="90000"/>
              </a:lnSpc>
              <a:spcBef>
                <a:spcPts val="0"/>
              </a:spcBef>
              <a:buClr>
                <a:schemeClr val="accent1"/>
              </a:buClr>
              <a:buFont typeface="Arial" panose="020B0604020202020204" pitchFamily="34" charset="0"/>
              <a:buChar char="‒"/>
              <a:defRPr sz="1600"/>
            </a:lvl3pPr>
            <a:lvl4pPr marL="921600" indent="-228600">
              <a:lnSpc>
                <a:spcPct val="90000"/>
              </a:lnSpc>
              <a:spcBef>
                <a:spcPts val="0"/>
              </a:spcBef>
              <a:buClr>
                <a:schemeClr val="accent1"/>
              </a:buClr>
              <a:buFont typeface="Arial" panose="020B0604020202020204" pitchFamily="34" charset="0"/>
              <a:buChar char="‒"/>
              <a:defRPr sz="1600"/>
            </a:lvl4pPr>
            <a:lvl5pPr marL="1152000" indent="-228600">
              <a:lnSpc>
                <a:spcPct val="90000"/>
              </a:lnSpc>
              <a:spcBef>
                <a:spcPts val="0"/>
              </a:spcBef>
              <a:buClr>
                <a:schemeClr val="accent1"/>
              </a:buClr>
              <a:buFont typeface="Arial" panose="020B0604020202020204" pitchFamily="34" charset="0"/>
              <a:buChar char="‒"/>
              <a:defRPr sz="1600"/>
            </a:lvl5pPr>
            <a:lvl6pPr marL="1382400" indent="-228600">
              <a:lnSpc>
                <a:spcPct val="90000"/>
              </a:lnSpc>
              <a:spcBef>
                <a:spcPts val="0"/>
              </a:spcBef>
              <a:buClr>
                <a:schemeClr val="accent1"/>
              </a:buClr>
              <a:buFont typeface="Arial" panose="020B0604020202020204" pitchFamily="34" charset="0"/>
              <a:buChar char="‒"/>
              <a:defRPr sz="1600"/>
            </a:lvl6pPr>
            <a:lvl7pPr marL="1612800" indent="-228600">
              <a:lnSpc>
                <a:spcPct val="90000"/>
              </a:lnSpc>
              <a:spcBef>
                <a:spcPts val="0"/>
              </a:spcBef>
              <a:buClr>
                <a:schemeClr val="accent1"/>
              </a:buClr>
              <a:buFont typeface="Arial" panose="020B0604020202020204" pitchFamily="34" charset="0"/>
              <a:buChar char="‒"/>
              <a:defRPr sz="1600"/>
            </a:lvl7pPr>
            <a:lvl8pPr marL="1843200" indent="-228600">
              <a:lnSpc>
                <a:spcPct val="90000"/>
              </a:lnSpc>
              <a:spcBef>
                <a:spcPts val="0"/>
              </a:spcBef>
              <a:buClr>
                <a:schemeClr val="accent1"/>
              </a:buClr>
              <a:buFont typeface="Arial" panose="020B0604020202020204" pitchFamily="34" charset="0"/>
              <a:buChar char="‒"/>
              <a:defRPr sz="1600"/>
            </a:lvl8pPr>
            <a:lvl9pPr marL="2073600" indent="-228600">
              <a:lnSpc>
                <a:spcPct val="90000"/>
              </a:lnSpc>
              <a:spcBef>
                <a:spcPts val="0"/>
              </a:spcBef>
              <a:buClr>
                <a:schemeClr val="accent1"/>
              </a:buClr>
              <a:buFont typeface="Arial" panose="020B0604020202020204" pitchFamily="34" charset="0"/>
              <a:buChar char="‒"/>
              <a:defRPr sz="1600"/>
            </a:lvl9pPr>
          </a:lstStyle>
          <a:p>
            <a:pPr marL="285750" indent="-285750">
              <a:spcAft>
                <a:spcPts val="300"/>
              </a:spcAft>
              <a:buFont typeface="Calibri Light" panose="020F0302020204030204" pitchFamily="34" charset="0"/>
              <a:buChar char="−"/>
            </a:pPr>
            <a:r>
              <a:rPr lang="fi-FI" dirty="0"/>
              <a:t>Nuorten ja opiskelijoiden kahden (55 000 €) vyöhykkeen arvolipuissa.</a:t>
            </a:r>
          </a:p>
          <a:p>
            <a:pPr marL="285750" indent="-285750">
              <a:spcAft>
                <a:spcPts val="300"/>
              </a:spcAft>
              <a:buFont typeface="Calibri Light" panose="020F0302020204030204" pitchFamily="34" charset="0"/>
              <a:buChar char="−"/>
            </a:pPr>
            <a:r>
              <a:rPr lang="fi-FI" dirty="0"/>
              <a:t>Aikuisten nykyisin kolmen (21 000 €) ja neljän vyöhykkeen (38 000 €) kertalipuissa, joissa jatkossa riittää kahden vyöhykkeen lippu.</a:t>
            </a:r>
          </a:p>
          <a:p>
            <a:pPr marL="285750" indent="-285750">
              <a:spcAft>
                <a:spcPts val="300"/>
              </a:spcAft>
              <a:buFont typeface="Calibri Light" panose="020F0302020204030204" pitchFamily="34" charset="0"/>
              <a:buChar char="−"/>
            </a:pPr>
            <a:r>
              <a:rPr lang="fi-FI" dirty="0"/>
              <a:t>Aikuisten (60 000 €) sekä lasten (12 000 €) kahdeksan vyöhykkeen kertalipuissa.</a:t>
            </a:r>
          </a:p>
        </p:txBody>
      </p:sp>
    </p:spTree>
    <p:extLst>
      <p:ext uri="{BB962C8B-B14F-4D97-AF65-F5344CB8AC3E}">
        <p14:creationId xmlns:p14="http://schemas.microsoft.com/office/powerpoint/2010/main" val="338970303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565C20-01D8-4FCF-B0BC-2254E11B9C20}"/>
              </a:ext>
            </a:extLst>
          </p:cNvPr>
          <p:cNvSpPr>
            <a:spLocks noGrp="1"/>
          </p:cNvSpPr>
          <p:nvPr>
            <p:ph type="title"/>
          </p:nvPr>
        </p:nvSpPr>
        <p:spPr/>
        <p:txBody>
          <a:bodyPr/>
          <a:lstStyle/>
          <a:p>
            <a:r>
              <a:rPr lang="fi-FI" dirty="0"/>
              <a:t>Arvio lipputulojen muutoksista kunnittain</a:t>
            </a:r>
          </a:p>
        </p:txBody>
      </p:sp>
      <p:graphicFrame>
        <p:nvGraphicFramePr>
          <p:cNvPr id="7" name="Taulukko 7">
            <a:extLst>
              <a:ext uri="{FF2B5EF4-FFF2-40B4-BE49-F238E27FC236}">
                <a16:creationId xmlns:a16="http://schemas.microsoft.com/office/drawing/2014/main" id="{217F2C9E-9E10-427F-86C9-A16A82B49363}"/>
              </a:ext>
            </a:extLst>
          </p:cNvPr>
          <p:cNvGraphicFramePr>
            <a:graphicFrameLocks noGrp="1"/>
          </p:cNvGraphicFramePr>
          <p:nvPr>
            <p:ph idx="1"/>
            <p:extLst>
              <p:ext uri="{D42A27DB-BD31-4B8C-83A1-F6EECF244321}">
                <p14:modId xmlns:p14="http://schemas.microsoft.com/office/powerpoint/2010/main" val="1777748370"/>
              </p:ext>
            </p:extLst>
          </p:nvPr>
        </p:nvGraphicFramePr>
        <p:xfrm>
          <a:off x="609600" y="1677988"/>
          <a:ext cx="6264442" cy="4043680"/>
        </p:xfrm>
        <a:graphic>
          <a:graphicData uri="http://schemas.openxmlformats.org/drawingml/2006/table">
            <a:tbl>
              <a:tblPr firstRow="1" bandRow="1">
                <a:tableStyleId>{B301B821-A1FF-4177-AEE7-76D212191A09}</a:tableStyleId>
              </a:tblPr>
              <a:tblGrid>
                <a:gridCol w="1451811">
                  <a:extLst>
                    <a:ext uri="{9D8B030D-6E8A-4147-A177-3AD203B41FA5}">
                      <a16:colId xmlns:a16="http://schemas.microsoft.com/office/drawing/2014/main" val="692263982"/>
                    </a:ext>
                  </a:extLst>
                </a:gridCol>
                <a:gridCol w="1989221">
                  <a:extLst>
                    <a:ext uri="{9D8B030D-6E8A-4147-A177-3AD203B41FA5}">
                      <a16:colId xmlns:a16="http://schemas.microsoft.com/office/drawing/2014/main" val="2408897967"/>
                    </a:ext>
                  </a:extLst>
                </a:gridCol>
                <a:gridCol w="2823410">
                  <a:extLst>
                    <a:ext uri="{9D8B030D-6E8A-4147-A177-3AD203B41FA5}">
                      <a16:colId xmlns:a16="http://schemas.microsoft.com/office/drawing/2014/main" val="2912004712"/>
                    </a:ext>
                  </a:extLst>
                </a:gridCol>
              </a:tblGrid>
              <a:tr h="287170">
                <a:tc>
                  <a:txBody>
                    <a:bodyPr/>
                    <a:lstStyle/>
                    <a:p>
                      <a:r>
                        <a:rPr lang="fi-FI" sz="1600" dirty="0"/>
                        <a:t>Kunta</a:t>
                      </a:r>
                    </a:p>
                  </a:txBody>
                  <a:tcPr/>
                </a:tc>
                <a:tc>
                  <a:txBody>
                    <a:bodyPr/>
                    <a:lstStyle/>
                    <a:p>
                      <a:r>
                        <a:rPr lang="fi-FI" sz="1600" dirty="0"/>
                        <a:t>Nousujen osuus</a:t>
                      </a:r>
                    </a:p>
                  </a:txBody>
                  <a:tcPr/>
                </a:tc>
                <a:tc>
                  <a:txBody>
                    <a:bodyPr/>
                    <a:lstStyle/>
                    <a:p>
                      <a:r>
                        <a:rPr lang="fi-FI" sz="1600" dirty="0"/>
                        <a:t>Lipputulojen muutos / vuosi</a:t>
                      </a:r>
                      <a:endParaRPr lang="fi-FI" sz="1600" dirty="0">
                        <a:solidFill>
                          <a:schemeClr val="bg1"/>
                        </a:solidFill>
                      </a:endParaRPr>
                    </a:p>
                  </a:txBody>
                  <a:tcPr/>
                </a:tc>
                <a:extLst>
                  <a:ext uri="{0D108BD9-81ED-4DB2-BD59-A6C34878D82A}">
                    <a16:rowId xmlns:a16="http://schemas.microsoft.com/office/drawing/2014/main" val="430606914"/>
                  </a:ext>
                </a:extLst>
              </a:tr>
              <a:tr h="370840">
                <a:tc>
                  <a:txBody>
                    <a:bodyPr/>
                    <a:lstStyle/>
                    <a:p>
                      <a:r>
                        <a:rPr lang="fi-FI" sz="1600" dirty="0"/>
                        <a:t>Asikkala</a:t>
                      </a:r>
                    </a:p>
                  </a:txBody>
                  <a:tcPr/>
                </a:tc>
                <a:tc>
                  <a:txBody>
                    <a:bodyPr/>
                    <a:lstStyle/>
                    <a:p>
                      <a:r>
                        <a:rPr lang="fi-FI" sz="1600" dirty="0"/>
                        <a:t>alle 1 %</a:t>
                      </a:r>
                    </a:p>
                  </a:txBody>
                  <a:tcPr/>
                </a:tc>
                <a:tc>
                  <a:txBody>
                    <a:bodyPr/>
                    <a:lstStyle/>
                    <a:p>
                      <a:r>
                        <a:rPr lang="fi-FI" sz="1600" dirty="0"/>
                        <a:t>vähäinen</a:t>
                      </a:r>
                    </a:p>
                  </a:txBody>
                  <a:tcPr/>
                </a:tc>
                <a:extLst>
                  <a:ext uri="{0D108BD9-81ED-4DB2-BD59-A6C34878D82A}">
                    <a16:rowId xmlns:a16="http://schemas.microsoft.com/office/drawing/2014/main" val="2514130657"/>
                  </a:ext>
                </a:extLst>
              </a:tr>
              <a:tr h="370840">
                <a:tc>
                  <a:txBody>
                    <a:bodyPr/>
                    <a:lstStyle/>
                    <a:p>
                      <a:r>
                        <a:rPr lang="fi-FI" sz="1600" dirty="0"/>
                        <a:t>Hartola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alle 1 %</a:t>
                      </a:r>
                    </a:p>
                  </a:txBody>
                  <a:tcPr/>
                </a:tc>
                <a:tc>
                  <a:txBody>
                    <a:bodyPr/>
                    <a:lstStyle/>
                    <a:p>
                      <a:r>
                        <a:rPr lang="fi-FI" sz="1600" dirty="0"/>
                        <a:t>vähäinen</a:t>
                      </a:r>
                    </a:p>
                  </a:txBody>
                  <a:tcPr/>
                </a:tc>
                <a:extLst>
                  <a:ext uri="{0D108BD9-81ED-4DB2-BD59-A6C34878D82A}">
                    <a16:rowId xmlns:a16="http://schemas.microsoft.com/office/drawing/2014/main" val="2618932567"/>
                  </a:ext>
                </a:extLst>
              </a:tr>
              <a:tr h="370840">
                <a:tc>
                  <a:txBody>
                    <a:bodyPr/>
                    <a:lstStyle/>
                    <a:p>
                      <a:r>
                        <a:rPr lang="fi-FI" sz="1600" dirty="0"/>
                        <a:t>Heinola</a:t>
                      </a:r>
                    </a:p>
                  </a:txBody>
                  <a:tcPr/>
                </a:tc>
                <a:tc>
                  <a:txBody>
                    <a:bodyPr/>
                    <a:lstStyle/>
                    <a:p>
                      <a:r>
                        <a:rPr lang="fi-FI" sz="1600" dirty="0"/>
                        <a:t>n. 3 %</a:t>
                      </a:r>
                    </a:p>
                  </a:txBody>
                  <a:tcPr/>
                </a:tc>
                <a:tc>
                  <a:txBody>
                    <a:bodyPr/>
                    <a:lstStyle/>
                    <a:p>
                      <a:r>
                        <a:rPr lang="fi-FI" sz="1600" dirty="0"/>
                        <a:t>-10 000 €</a:t>
                      </a:r>
                    </a:p>
                  </a:txBody>
                  <a:tcPr/>
                </a:tc>
                <a:extLst>
                  <a:ext uri="{0D108BD9-81ED-4DB2-BD59-A6C34878D82A}">
                    <a16:rowId xmlns:a16="http://schemas.microsoft.com/office/drawing/2014/main" val="3512129423"/>
                  </a:ext>
                </a:extLst>
              </a:tr>
              <a:tr h="370840">
                <a:tc>
                  <a:txBody>
                    <a:bodyPr/>
                    <a:lstStyle/>
                    <a:p>
                      <a:r>
                        <a:rPr lang="fi-FI" sz="1600" dirty="0"/>
                        <a:t>Hollola</a:t>
                      </a:r>
                    </a:p>
                  </a:txBody>
                  <a:tcPr/>
                </a:tc>
                <a:tc>
                  <a:txBody>
                    <a:bodyPr/>
                    <a:lstStyle/>
                    <a:p>
                      <a:r>
                        <a:rPr lang="fi-FI" sz="1600" dirty="0"/>
                        <a:t>n. 5 %</a:t>
                      </a:r>
                    </a:p>
                  </a:txBody>
                  <a:tcPr/>
                </a:tc>
                <a:tc>
                  <a:txBody>
                    <a:bodyPr/>
                    <a:lstStyle/>
                    <a:p>
                      <a:r>
                        <a:rPr lang="fi-FI" sz="1600" dirty="0"/>
                        <a:t>-30 000 €</a:t>
                      </a:r>
                    </a:p>
                  </a:txBody>
                  <a:tcPr/>
                </a:tc>
                <a:extLst>
                  <a:ext uri="{0D108BD9-81ED-4DB2-BD59-A6C34878D82A}">
                    <a16:rowId xmlns:a16="http://schemas.microsoft.com/office/drawing/2014/main" val="2104466370"/>
                  </a:ext>
                </a:extLst>
              </a:tr>
              <a:tr h="370840">
                <a:tc>
                  <a:txBody>
                    <a:bodyPr/>
                    <a:lstStyle/>
                    <a:p>
                      <a:r>
                        <a:rPr lang="fi-FI" sz="1600" dirty="0"/>
                        <a:t>Kärkölä</a:t>
                      </a:r>
                    </a:p>
                  </a:txBody>
                  <a:tcPr/>
                </a:tc>
                <a:tc>
                  <a:txBody>
                    <a:bodyPr/>
                    <a:lstStyle/>
                    <a:p>
                      <a:r>
                        <a:rPr lang="fi-FI" sz="1600" dirty="0"/>
                        <a:t>alle 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vähäinen</a:t>
                      </a:r>
                    </a:p>
                  </a:txBody>
                  <a:tcPr/>
                </a:tc>
                <a:extLst>
                  <a:ext uri="{0D108BD9-81ED-4DB2-BD59-A6C34878D82A}">
                    <a16:rowId xmlns:a16="http://schemas.microsoft.com/office/drawing/2014/main" val="1653130100"/>
                  </a:ext>
                </a:extLst>
              </a:tr>
              <a:tr h="370840">
                <a:tc>
                  <a:txBody>
                    <a:bodyPr/>
                    <a:lstStyle/>
                    <a:p>
                      <a:r>
                        <a:rPr lang="fi-FI" sz="1600" dirty="0"/>
                        <a:t>Lahti</a:t>
                      </a:r>
                    </a:p>
                  </a:txBody>
                  <a:tcPr/>
                </a:tc>
                <a:tc>
                  <a:txBody>
                    <a:bodyPr/>
                    <a:lstStyle/>
                    <a:p>
                      <a:r>
                        <a:rPr lang="fi-FI" sz="1600" dirty="0"/>
                        <a:t>n. 90 %</a:t>
                      </a:r>
                    </a:p>
                  </a:txBody>
                  <a:tcPr/>
                </a:tc>
                <a:tc>
                  <a:txBody>
                    <a:bodyPr/>
                    <a:lstStyle/>
                    <a:p>
                      <a:r>
                        <a:rPr lang="fi-FI" sz="1600" dirty="0"/>
                        <a:t>-500 000 €</a:t>
                      </a:r>
                    </a:p>
                  </a:txBody>
                  <a:tcPr/>
                </a:tc>
                <a:extLst>
                  <a:ext uri="{0D108BD9-81ED-4DB2-BD59-A6C34878D82A}">
                    <a16:rowId xmlns:a16="http://schemas.microsoft.com/office/drawing/2014/main" val="2936298921"/>
                  </a:ext>
                </a:extLst>
              </a:tr>
              <a:tr h="370840">
                <a:tc>
                  <a:txBody>
                    <a:bodyPr/>
                    <a:lstStyle/>
                    <a:p>
                      <a:r>
                        <a:rPr lang="fi-FI" sz="1600" dirty="0"/>
                        <a:t>Orimattila</a:t>
                      </a:r>
                    </a:p>
                  </a:txBody>
                  <a:tcPr/>
                </a:tc>
                <a:tc>
                  <a:txBody>
                    <a:bodyPr/>
                    <a:lstStyle/>
                    <a:p>
                      <a:r>
                        <a:rPr lang="fi-FI" sz="1600" dirty="0"/>
                        <a:t>n. 3 %</a:t>
                      </a:r>
                    </a:p>
                  </a:txBody>
                  <a:tcPr/>
                </a:tc>
                <a:tc>
                  <a:txBody>
                    <a:bodyPr/>
                    <a:lstStyle/>
                    <a:p>
                      <a:r>
                        <a:rPr lang="fi-FI" sz="1600" dirty="0"/>
                        <a:t>-10 000 €</a:t>
                      </a:r>
                    </a:p>
                  </a:txBody>
                  <a:tcPr/>
                </a:tc>
                <a:extLst>
                  <a:ext uri="{0D108BD9-81ED-4DB2-BD59-A6C34878D82A}">
                    <a16:rowId xmlns:a16="http://schemas.microsoft.com/office/drawing/2014/main" val="803547829"/>
                  </a:ext>
                </a:extLst>
              </a:tr>
              <a:tr h="370840">
                <a:tc>
                  <a:txBody>
                    <a:bodyPr/>
                    <a:lstStyle/>
                    <a:p>
                      <a:r>
                        <a:rPr lang="fi-FI" sz="1600" dirty="0"/>
                        <a:t>Padasjoki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alle 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vähäinen</a:t>
                      </a:r>
                      <a:endParaRPr kumimoji="0" lang="fi-FI" sz="1600" b="0" i="0" u="none" strike="noStrike" kern="1200" cap="none" spc="0" normalizeH="0" baseline="0" noProof="0" dirty="0">
                        <a:ln>
                          <a:noFill/>
                        </a:ln>
                        <a:solidFill>
                          <a:prstClr val="black"/>
                        </a:solidFill>
                        <a:effectLst/>
                        <a:uLnTx/>
                        <a:uFillTx/>
                        <a:latin typeface="Calibri Light"/>
                        <a:ea typeface="+mn-ea"/>
                        <a:cs typeface="+mn-cs"/>
                      </a:endParaRPr>
                    </a:p>
                  </a:txBody>
                  <a:tcPr/>
                </a:tc>
                <a:extLst>
                  <a:ext uri="{0D108BD9-81ED-4DB2-BD59-A6C34878D82A}">
                    <a16:rowId xmlns:a16="http://schemas.microsoft.com/office/drawing/2014/main" val="2578663341"/>
                  </a:ext>
                </a:extLst>
              </a:tr>
              <a:tr h="370840">
                <a:tc>
                  <a:txBody>
                    <a:bodyPr/>
                    <a:lstStyle/>
                    <a:p>
                      <a:r>
                        <a:rPr lang="fi-FI" sz="1600" dirty="0"/>
                        <a:t>Sysmä</a:t>
                      </a:r>
                    </a:p>
                  </a:txBody>
                  <a:tcPr/>
                </a:tc>
                <a:tc>
                  <a:txBody>
                    <a:bodyPr/>
                    <a:lstStyle/>
                    <a:p>
                      <a:r>
                        <a:rPr lang="fi-FI" sz="1600" dirty="0"/>
                        <a:t>alle 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vähäinen</a:t>
                      </a:r>
                      <a:endParaRPr kumimoji="0" lang="fi-FI" sz="1600" b="0" i="0" u="none" strike="noStrike" kern="1200" cap="none" spc="0" normalizeH="0" baseline="0" noProof="0" dirty="0">
                        <a:ln>
                          <a:noFill/>
                        </a:ln>
                        <a:solidFill>
                          <a:prstClr val="black"/>
                        </a:solidFill>
                        <a:effectLst/>
                        <a:uLnTx/>
                        <a:uFillTx/>
                        <a:latin typeface="Calibri Light"/>
                        <a:ea typeface="+mn-ea"/>
                        <a:cs typeface="+mn-cs"/>
                      </a:endParaRPr>
                    </a:p>
                  </a:txBody>
                  <a:tcPr/>
                </a:tc>
                <a:extLst>
                  <a:ext uri="{0D108BD9-81ED-4DB2-BD59-A6C34878D82A}">
                    <a16:rowId xmlns:a16="http://schemas.microsoft.com/office/drawing/2014/main" val="1772598003"/>
                  </a:ext>
                </a:extLst>
              </a:tr>
              <a:tr h="370840">
                <a:tc>
                  <a:txBody>
                    <a:bodyPr/>
                    <a:lstStyle/>
                    <a:p>
                      <a:r>
                        <a:rPr lang="fi-FI" sz="1600" b="1" dirty="0"/>
                        <a:t>Yhteensä</a:t>
                      </a:r>
                    </a:p>
                  </a:txBody>
                  <a:tcPr/>
                </a:tc>
                <a:tc>
                  <a:txBody>
                    <a:bodyPr/>
                    <a:lstStyle/>
                    <a:p>
                      <a:r>
                        <a:rPr lang="fi-FI" sz="1600" b="1" dirty="0"/>
                        <a:t>100 %</a:t>
                      </a:r>
                    </a:p>
                  </a:txBody>
                  <a:tcPr/>
                </a:tc>
                <a:tc>
                  <a:txBody>
                    <a:bodyPr/>
                    <a:lstStyle/>
                    <a:p>
                      <a:r>
                        <a:rPr lang="fi-FI" sz="1600" b="1" dirty="0"/>
                        <a:t>-520 000 €</a:t>
                      </a:r>
                    </a:p>
                  </a:txBody>
                  <a:tcPr/>
                </a:tc>
                <a:extLst>
                  <a:ext uri="{0D108BD9-81ED-4DB2-BD59-A6C34878D82A}">
                    <a16:rowId xmlns:a16="http://schemas.microsoft.com/office/drawing/2014/main" val="411274056"/>
                  </a:ext>
                </a:extLst>
              </a:tr>
            </a:tbl>
          </a:graphicData>
        </a:graphic>
      </p:graphicFrame>
      <p:sp>
        <p:nvSpPr>
          <p:cNvPr id="4" name="Päivämäärän paikkamerkki 3">
            <a:extLst>
              <a:ext uri="{FF2B5EF4-FFF2-40B4-BE49-F238E27FC236}">
                <a16:creationId xmlns:a16="http://schemas.microsoft.com/office/drawing/2014/main" id="{B689F6B7-1145-40FD-98D2-E2D00F189AAB}"/>
              </a:ext>
            </a:extLst>
          </p:cNvPr>
          <p:cNvSpPr>
            <a:spLocks noGrp="1"/>
          </p:cNvSpPr>
          <p:nvPr>
            <p:ph type="dt" sz="half" idx="10"/>
          </p:nvPr>
        </p:nvSpPr>
        <p:spPr/>
        <p:txBody>
          <a:bodyPr/>
          <a:lstStyle/>
          <a:p>
            <a:fld id="{B0B8817A-9C08-4EA3-B3CE-2982CD89E245}" type="datetime1">
              <a:rPr lang="fi-FI" smtClean="0"/>
              <a:t>17.11.2020</a:t>
            </a:fld>
            <a:endParaRPr lang="fi-FI"/>
          </a:p>
        </p:txBody>
      </p:sp>
      <p:sp>
        <p:nvSpPr>
          <p:cNvPr id="5" name="Alatunnisteen paikkamerkki 4">
            <a:extLst>
              <a:ext uri="{FF2B5EF4-FFF2-40B4-BE49-F238E27FC236}">
                <a16:creationId xmlns:a16="http://schemas.microsoft.com/office/drawing/2014/main" id="{C0AE0BF4-483C-4960-9DF2-82D598D0AB02}"/>
              </a:ext>
            </a:extLst>
          </p:cNvPr>
          <p:cNvSpPr>
            <a:spLocks noGrp="1"/>
          </p:cNvSpPr>
          <p:nvPr>
            <p:ph type="ftr" sz="quarter" idx="11"/>
          </p:nvPr>
        </p:nvSpPr>
        <p:spPr/>
        <p:txBody>
          <a:bodyPr/>
          <a:lstStyle/>
          <a:p>
            <a:r>
              <a:rPr lang="fi-FI"/>
              <a:t>[Esittäjän nimi]</a:t>
            </a:r>
          </a:p>
        </p:txBody>
      </p:sp>
      <p:sp>
        <p:nvSpPr>
          <p:cNvPr id="6" name="Dian numeron paikkamerkki 5">
            <a:extLst>
              <a:ext uri="{FF2B5EF4-FFF2-40B4-BE49-F238E27FC236}">
                <a16:creationId xmlns:a16="http://schemas.microsoft.com/office/drawing/2014/main" id="{45A1E0D6-312D-45CB-B501-3FA94407A88A}"/>
              </a:ext>
            </a:extLst>
          </p:cNvPr>
          <p:cNvSpPr>
            <a:spLocks noGrp="1"/>
          </p:cNvSpPr>
          <p:nvPr>
            <p:ph type="sldNum" sz="quarter" idx="12"/>
          </p:nvPr>
        </p:nvSpPr>
        <p:spPr/>
        <p:txBody>
          <a:bodyPr/>
          <a:lstStyle/>
          <a:p>
            <a:fld id="{EB59C1E5-9392-4F9A-9014-AC739622B32D}" type="slidenum">
              <a:rPr lang="fi-FI" smtClean="0"/>
              <a:t>26</a:t>
            </a:fld>
            <a:endParaRPr lang="fi-FI"/>
          </a:p>
        </p:txBody>
      </p:sp>
      <p:sp>
        <p:nvSpPr>
          <p:cNvPr id="8" name="Sisällön paikkamerkki 8">
            <a:extLst>
              <a:ext uri="{FF2B5EF4-FFF2-40B4-BE49-F238E27FC236}">
                <a16:creationId xmlns:a16="http://schemas.microsoft.com/office/drawing/2014/main" id="{EDC45AA8-8A83-4E2A-9B20-35BE288F6B5B}"/>
              </a:ext>
            </a:extLst>
          </p:cNvPr>
          <p:cNvSpPr txBox="1">
            <a:spLocks/>
          </p:cNvSpPr>
          <p:nvPr/>
        </p:nvSpPr>
        <p:spPr>
          <a:xfrm>
            <a:off x="7510289" y="1677988"/>
            <a:ext cx="3781425" cy="2484938"/>
          </a:xfrm>
          <a:prstGeom prst="rect">
            <a:avLst/>
          </a:prstGeom>
        </p:spPr>
        <p:txBody>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spcBef>
                <a:spcPts val="600"/>
              </a:spcBef>
              <a:buFont typeface="Wingdings" pitchFamily="2" charset="2"/>
              <a:buNone/>
            </a:pPr>
            <a:r>
              <a:rPr lang="fi-FI" sz="1600" dirty="0"/>
              <a:t>Laskenta perustuu koko alueen lipputulojen muutosten jyvittämiseen kunnittain sen mukaan, kuinka suuri osuus nousuista on tehty kunnan alueella sijaitsevilla pysäkeillä.</a:t>
            </a:r>
          </a:p>
          <a:p>
            <a:pPr marL="0" indent="0">
              <a:spcBef>
                <a:spcPts val="600"/>
              </a:spcBef>
              <a:buFont typeface="Wingdings" pitchFamily="2" charset="2"/>
              <a:buNone/>
            </a:pPr>
            <a:r>
              <a:rPr lang="fi-FI" sz="1600" dirty="0"/>
              <a:t>Arvio ei huomioi sitä, että lipun hinta muuttuu osassa kunnissa enemmän kuin toisissa kunnissa.</a:t>
            </a:r>
          </a:p>
          <a:p>
            <a:pPr marL="0" indent="0">
              <a:spcBef>
                <a:spcPts val="600"/>
              </a:spcBef>
              <a:buFont typeface="Wingdings" pitchFamily="2" charset="2"/>
              <a:buNone/>
            </a:pPr>
            <a:r>
              <a:rPr lang="fi-FI" sz="1600" dirty="0"/>
              <a:t>Arvio on suuntaa-antava. Kuntakohtainen arvio ilmoitetaan yhden merkitsevän numeron tarkkuudella.</a:t>
            </a:r>
            <a:endParaRPr lang="fi-FI" dirty="0"/>
          </a:p>
          <a:p>
            <a:pPr marL="0" indent="0">
              <a:buFont typeface="Wingdings" pitchFamily="2" charset="2"/>
              <a:buNone/>
            </a:pPr>
            <a:endParaRPr lang="fi-FI" dirty="0"/>
          </a:p>
        </p:txBody>
      </p:sp>
    </p:spTree>
    <p:extLst>
      <p:ext uri="{BB962C8B-B14F-4D97-AF65-F5344CB8AC3E}">
        <p14:creationId xmlns:p14="http://schemas.microsoft.com/office/powerpoint/2010/main" val="269368227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92BC88-8257-4901-877C-D94AE19251D3}"/>
              </a:ext>
            </a:extLst>
          </p:cNvPr>
          <p:cNvSpPr>
            <a:spLocks noGrp="1"/>
          </p:cNvSpPr>
          <p:nvPr>
            <p:ph type="title"/>
          </p:nvPr>
        </p:nvSpPr>
        <p:spPr/>
        <p:txBody>
          <a:bodyPr/>
          <a:lstStyle/>
          <a:p>
            <a:r>
              <a:rPr lang="fi-FI" dirty="0"/>
              <a:t>Herkkyystarkastelut</a:t>
            </a:r>
          </a:p>
        </p:txBody>
      </p:sp>
      <p:sp>
        <p:nvSpPr>
          <p:cNvPr id="3" name="Sisällön paikkamerkki 2">
            <a:extLst>
              <a:ext uri="{FF2B5EF4-FFF2-40B4-BE49-F238E27FC236}">
                <a16:creationId xmlns:a16="http://schemas.microsoft.com/office/drawing/2014/main" id="{541333F4-E3DC-4FCB-B62C-13FD71B837AF}"/>
              </a:ext>
            </a:extLst>
          </p:cNvPr>
          <p:cNvSpPr>
            <a:spLocks noGrp="1"/>
          </p:cNvSpPr>
          <p:nvPr>
            <p:ph idx="1"/>
          </p:nvPr>
        </p:nvSpPr>
        <p:spPr>
          <a:xfrm>
            <a:off x="609600" y="1677600"/>
            <a:ext cx="9448800" cy="2493080"/>
          </a:xfrm>
        </p:spPr>
        <p:txBody>
          <a:bodyPr/>
          <a:lstStyle/>
          <a:p>
            <a:r>
              <a:rPr lang="fi-FI" sz="1600" dirty="0"/>
              <a:t>Vaikutuksia arvioitiin erilaisilla hintajoustovaihtoehdoilla (herkkyystarkastelut)</a:t>
            </a:r>
          </a:p>
          <a:p>
            <a:pPr lvl="1"/>
            <a:r>
              <a:rPr lang="fi-FI" sz="1400" dirty="0"/>
              <a:t>VE1: Perusskenaario: Hintajoustona kausilipuille -0,36, kertalipuille -0,5 ja arvolipuille -0,32 </a:t>
            </a:r>
            <a:r>
              <a:rPr lang="fi-FI" sz="1400" dirty="0">
                <a:sym typeface="Wingdings" panose="05000000000000000000" pitchFamily="2" charset="2"/>
              </a:rPr>
              <a:t> lyhyen aikavälin muutokset</a:t>
            </a:r>
            <a:endParaRPr lang="fi-FI" sz="1400" dirty="0"/>
          </a:p>
          <a:p>
            <a:pPr lvl="1"/>
            <a:r>
              <a:rPr lang="fi-FI" sz="1400" dirty="0"/>
              <a:t>VE2: Pitkän aikavälin hintajoustot kausilipuille -0,78, kertalipuille -1,4 ja arvolipuille -0,6 </a:t>
            </a:r>
            <a:r>
              <a:rPr lang="fi-FI" sz="1400" dirty="0">
                <a:sym typeface="Wingdings" panose="05000000000000000000" pitchFamily="2" charset="2"/>
              </a:rPr>
              <a:t> muutospotentiaali</a:t>
            </a:r>
            <a:endParaRPr lang="fi-FI" sz="1400" dirty="0"/>
          </a:p>
          <a:p>
            <a:pPr lvl="1"/>
            <a:r>
              <a:rPr lang="fi-FI" sz="1400" dirty="0"/>
              <a:t>VE3: Maltillisimmat hintajoustot kausilipuille -0,17, kertalipuille -0,18 ja arvolipuille -0,17 </a:t>
            </a:r>
            <a:r>
              <a:rPr lang="fi-FI" sz="1400" dirty="0">
                <a:sym typeface="Wingdings" panose="05000000000000000000" pitchFamily="2" charset="2"/>
              </a:rPr>
              <a:t> varovainen arvio</a:t>
            </a:r>
            <a:endParaRPr lang="fi-FI" sz="1400" dirty="0"/>
          </a:p>
          <a:p>
            <a:endParaRPr lang="fi-FI" sz="1600" dirty="0"/>
          </a:p>
          <a:p>
            <a:pPr marL="0" indent="0">
              <a:buNone/>
            </a:pPr>
            <a:r>
              <a:rPr lang="fi-FI" sz="1600" dirty="0"/>
              <a:t>Havaittava muutos riippuu tarkastelun aikavälistä (suuremmat muutokset toteutuvat hitaasti) sekä muista muutoksista joukkoliikenteessä, muussa liikenteessä sekä liikkumisen tarpeessa.</a:t>
            </a:r>
          </a:p>
          <a:p>
            <a:pPr marL="0" indent="0">
              <a:buNone/>
            </a:pPr>
            <a:endParaRPr lang="fi-FI" sz="1600" dirty="0"/>
          </a:p>
          <a:p>
            <a:endParaRPr lang="fi-FI" sz="1600" dirty="0"/>
          </a:p>
          <a:p>
            <a:endParaRPr lang="fi-FI" dirty="0"/>
          </a:p>
        </p:txBody>
      </p:sp>
      <p:sp>
        <p:nvSpPr>
          <p:cNvPr id="4" name="Päivämäärän paikkamerkki 3">
            <a:extLst>
              <a:ext uri="{FF2B5EF4-FFF2-40B4-BE49-F238E27FC236}">
                <a16:creationId xmlns:a16="http://schemas.microsoft.com/office/drawing/2014/main" id="{9418EA26-4D74-4B0F-ACEE-472E98728F2D}"/>
              </a:ext>
            </a:extLst>
          </p:cNvPr>
          <p:cNvSpPr>
            <a:spLocks noGrp="1"/>
          </p:cNvSpPr>
          <p:nvPr>
            <p:ph type="dt" sz="half" idx="10"/>
          </p:nvPr>
        </p:nvSpPr>
        <p:spPr/>
        <p:txBody>
          <a:bodyPr/>
          <a:lstStyle/>
          <a:p>
            <a:fld id="{B0B8817A-9C08-4EA3-B3CE-2982CD89E245}" type="datetime1">
              <a:rPr lang="fi-FI" smtClean="0"/>
              <a:t>17.11.2020</a:t>
            </a:fld>
            <a:endParaRPr lang="fi-FI"/>
          </a:p>
        </p:txBody>
      </p:sp>
      <p:sp>
        <p:nvSpPr>
          <p:cNvPr id="5" name="Alatunnisteen paikkamerkki 4">
            <a:extLst>
              <a:ext uri="{FF2B5EF4-FFF2-40B4-BE49-F238E27FC236}">
                <a16:creationId xmlns:a16="http://schemas.microsoft.com/office/drawing/2014/main" id="{96B48FBB-03EF-47E8-83D4-9862AD834C60}"/>
              </a:ext>
            </a:extLst>
          </p:cNvPr>
          <p:cNvSpPr>
            <a:spLocks noGrp="1"/>
          </p:cNvSpPr>
          <p:nvPr>
            <p:ph type="ftr" sz="quarter" idx="11"/>
          </p:nvPr>
        </p:nvSpPr>
        <p:spPr/>
        <p:txBody>
          <a:bodyPr/>
          <a:lstStyle/>
          <a:p>
            <a:r>
              <a:rPr lang="fi-FI" dirty="0"/>
              <a:t>[Esittäjän nimi]</a:t>
            </a:r>
          </a:p>
        </p:txBody>
      </p:sp>
      <p:sp>
        <p:nvSpPr>
          <p:cNvPr id="6" name="Dian numeron paikkamerkki 5">
            <a:extLst>
              <a:ext uri="{FF2B5EF4-FFF2-40B4-BE49-F238E27FC236}">
                <a16:creationId xmlns:a16="http://schemas.microsoft.com/office/drawing/2014/main" id="{D347A015-15AB-4F24-95A5-EFA27FD2E917}"/>
              </a:ext>
            </a:extLst>
          </p:cNvPr>
          <p:cNvSpPr>
            <a:spLocks noGrp="1"/>
          </p:cNvSpPr>
          <p:nvPr>
            <p:ph type="sldNum" sz="quarter" idx="12"/>
          </p:nvPr>
        </p:nvSpPr>
        <p:spPr/>
        <p:txBody>
          <a:bodyPr/>
          <a:lstStyle/>
          <a:p>
            <a:fld id="{EB59C1E5-9392-4F9A-9014-AC739622B32D}" type="slidenum">
              <a:rPr lang="fi-FI" smtClean="0"/>
              <a:t>27</a:t>
            </a:fld>
            <a:endParaRPr lang="fi-FI"/>
          </a:p>
        </p:txBody>
      </p:sp>
      <p:sp>
        <p:nvSpPr>
          <p:cNvPr id="8" name="Suorakulmio 7">
            <a:extLst>
              <a:ext uri="{FF2B5EF4-FFF2-40B4-BE49-F238E27FC236}">
                <a16:creationId xmlns:a16="http://schemas.microsoft.com/office/drawing/2014/main" id="{81D8B8D4-3999-407B-B88B-1380581F83FC}"/>
              </a:ext>
            </a:extLst>
          </p:cNvPr>
          <p:cNvSpPr/>
          <p:nvPr/>
        </p:nvSpPr>
        <p:spPr>
          <a:xfrm>
            <a:off x="10154577" y="1782532"/>
            <a:ext cx="2037423" cy="577081"/>
          </a:xfrm>
          <a:prstGeom prst="rect">
            <a:avLst/>
          </a:prstGeom>
        </p:spPr>
        <p:txBody>
          <a:bodyPr wrap="square">
            <a:spAutoFit/>
          </a:bodyPr>
          <a:lstStyle/>
          <a:p>
            <a:pPr algn="ctr"/>
            <a:r>
              <a:rPr lang="fi-FI" sz="1050" dirty="0"/>
              <a:t>Hintajoustokertoimien lähde: </a:t>
            </a:r>
            <a:r>
              <a:rPr lang="fi-FI" sz="1050" i="1" dirty="0"/>
              <a:t>Joukkoliikenteen hintajoustotutkimus 2014</a:t>
            </a:r>
            <a:r>
              <a:rPr lang="fi-FI" sz="1050" dirty="0"/>
              <a:t>, HSL</a:t>
            </a:r>
          </a:p>
        </p:txBody>
      </p:sp>
      <p:graphicFrame>
        <p:nvGraphicFramePr>
          <p:cNvPr id="9" name="Taulukko 7">
            <a:extLst>
              <a:ext uri="{FF2B5EF4-FFF2-40B4-BE49-F238E27FC236}">
                <a16:creationId xmlns:a16="http://schemas.microsoft.com/office/drawing/2014/main" id="{B6FDCA90-DB2D-4CE0-8F84-74D9C1E4467D}"/>
              </a:ext>
            </a:extLst>
          </p:cNvPr>
          <p:cNvGraphicFramePr>
            <a:graphicFrameLocks noGrp="1"/>
          </p:cNvGraphicFramePr>
          <p:nvPr>
            <p:extLst>
              <p:ext uri="{D42A27DB-BD31-4B8C-83A1-F6EECF244321}">
                <p14:modId xmlns:p14="http://schemas.microsoft.com/office/powerpoint/2010/main" val="2252878465"/>
              </p:ext>
            </p:extLst>
          </p:nvPr>
        </p:nvGraphicFramePr>
        <p:xfrm>
          <a:off x="1042822" y="3312962"/>
          <a:ext cx="7395327" cy="1483360"/>
        </p:xfrm>
        <a:graphic>
          <a:graphicData uri="http://schemas.openxmlformats.org/drawingml/2006/table">
            <a:tbl>
              <a:tblPr firstRow="1" bandRow="1">
                <a:tableStyleId>{B301B821-A1FF-4177-AEE7-76D212191A09}</a:tableStyleId>
              </a:tblPr>
              <a:tblGrid>
                <a:gridCol w="2465109">
                  <a:extLst>
                    <a:ext uri="{9D8B030D-6E8A-4147-A177-3AD203B41FA5}">
                      <a16:colId xmlns:a16="http://schemas.microsoft.com/office/drawing/2014/main" val="1104225510"/>
                    </a:ext>
                  </a:extLst>
                </a:gridCol>
                <a:gridCol w="2465109">
                  <a:extLst>
                    <a:ext uri="{9D8B030D-6E8A-4147-A177-3AD203B41FA5}">
                      <a16:colId xmlns:a16="http://schemas.microsoft.com/office/drawing/2014/main" val="1819698273"/>
                    </a:ext>
                  </a:extLst>
                </a:gridCol>
                <a:gridCol w="2465109">
                  <a:extLst>
                    <a:ext uri="{9D8B030D-6E8A-4147-A177-3AD203B41FA5}">
                      <a16:colId xmlns:a16="http://schemas.microsoft.com/office/drawing/2014/main" val="888270089"/>
                    </a:ext>
                  </a:extLst>
                </a:gridCol>
              </a:tblGrid>
              <a:tr h="370840">
                <a:tc>
                  <a:txBody>
                    <a:bodyPr/>
                    <a:lstStyle/>
                    <a:p>
                      <a:endParaRPr lang="fi-FI" sz="1600" dirty="0"/>
                    </a:p>
                  </a:txBody>
                  <a:tcPr/>
                </a:tc>
                <a:tc>
                  <a:txBody>
                    <a:bodyPr/>
                    <a:lstStyle/>
                    <a:p>
                      <a:r>
                        <a:rPr lang="fi-FI" sz="1600" dirty="0"/>
                        <a:t>Muutos nousuissa</a:t>
                      </a:r>
                    </a:p>
                  </a:txBody>
                  <a:tcPr/>
                </a:tc>
                <a:tc>
                  <a:txBody>
                    <a:bodyPr/>
                    <a:lstStyle/>
                    <a:p>
                      <a:r>
                        <a:rPr lang="fi-FI" sz="1600" dirty="0"/>
                        <a:t>Muutos lipputuloissa</a:t>
                      </a:r>
                    </a:p>
                  </a:txBody>
                  <a:tcPr/>
                </a:tc>
                <a:extLst>
                  <a:ext uri="{0D108BD9-81ED-4DB2-BD59-A6C34878D82A}">
                    <a16:rowId xmlns:a16="http://schemas.microsoft.com/office/drawing/2014/main" val="178038727"/>
                  </a:ext>
                </a:extLst>
              </a:tr>
              <a:tr h="370840">
                <a:tc>
                  <a:txBody>
                    <a:bodyPr/>
                    <a:lstStyle/>
                    <a:p>
                      <a:r>
                        <a:rPr lang="fi-FI" sz="1600" dirty="0"/>
                        <a:t>VE1</a:t>
                      </a:r>
                    </a:p>
                  </a:txBody>
                  <a:tcPr/>
                </a:tc>
                <a:tc>
                  <a:txBody>
                    <a:bodyPr/>
                    <a:lstStyle/>
                    <a:p>
                      <a:r>
                        <a:rPr lang="fi-FI" sz="1600" dirty="0"/>
                        <a:t>110 000 kpl (+1,8 %)</a:t>
                      </a:r>
                      <a:endParaRPr lang="fi-FI" sz="1600" dirty="0">
                        <a:solidFill>
                          <a:schemeClr val="tx1"/>
                        </a:solidFill>
                      </a:endParaRPr>
                    </a:p>
                  </a:txBody>
                  <a:tcPr/>
                </a:tc>
                <a:tc>
                  <a:txBody>
                    <a:bodyPr/>
                    <a:lstStyle/>
                    <a:p>
                      <a:r>
                        <a:rPr lang="fi-FI" sz="1600" dirty="0"/>
                        <a:t>-520 000 € (-4,5 %)</a:t>
                      </a:r>
                      <a:endParaRPr lang="fi-FI" sz="1600" dirty="0">
                        <a:solidFill>
                          <a:schemeClr val="tx1"/>
                        </a:solidFill>
                      </a:endParaRPr>
                    </a:p>
                  </a:txBody>
                  <a:tcPr/>
                </a:tc>
                <a:extLst>
                  <a:ext uri="{0D108BD9-81ED-4DB2-BD59-A6C34878D82A}">
                    <a16:rowId xmlns:a16="http://schemas.microsoft.com/office/drawing/2014/main" val="429378187"/>
                  </a:ext>
                </a:extLst>
              </a:tr>
              <a:tr h="370840">
                <a:tc>
                  <a:txBody>
                    <a:bodyPr/>
                    <a:lstStyle/>
                    <a:p>
                      <a:r>
                        <a:rPr lang="fi-FI" sz="1600" dirty="0"/>
                        <a:t>VE2</a:t>
                      </a:r>
                    </a:p>
                  </a:txBody>
                  <a:tcPr/>
                </a:tc>
                <a:tc>
                  <a:txBody>
                    <a:bodyPr/>
                    <a:lstStyle/>
                    <a:p>
                      <a:r>
                        <a:rPr lang="fi-FI" sz="1600" dirty="0"/>
                        <a:t>420 000 kpl (+3,9 %)</a:t>
                      </a:r>
                      <a:endParaRPr lang="fi-FI" sz="1600" dirty="0">
                        <a:solidFill>
                          <a:schemeClr val="tx1"/>
                        </a:solidFill>
                      </a:endParaRPr>
                    </a:p>
                  </a:txBody>
                  <a:tcPr/>
                </a:tc>
                <a:tc>
                  <a:txBody>
                    <a:bodyPr/>
                    <a:lstStyle/>
                    <a:p>
                      <a:r>
                        <a:rPr lang="fi-FI" sz="1600" dirty="0"/>
                        <a:t>-270 000 € (-2,3 %)</a:t>
                      </a:r>
                      <a:endParaRPr lang="fi-FI" sz="1600" dirty="0">
                        <a:solidFill>
                          <a:schemeClr val="tx1"/>
                        </a:solidFill>
                      </a:endParaRPr>
                    </a:p>
                  </a:txBody>
                  <a:tcPr/>
                </a:tc>
                <a:extLst>
                  <a:ext uri="{0D108BD9-81ED-4DB2-BD59-A6C34878D82A}">
                    <a16:rowId xmlns:a16="http://schemas.microsoft.com/office/drawing/2014/main" val="60227513"/>
                  </a:ext>
                </a:extLst>
              </a:tr>
              <a:tr h="370840">
                <a:tc>
                  <a:txBody>
                    <a:bodyPr/>
                    <a:lstStyle/>
                    <a:p>
                      <a:r>
                        <a:rPr lang="fi-FI" sz="1600" dirty="0"/>
                        <a:t>VE3</a:t>
                      </a:r>
                    </a:p>
                  </a:txBody>
                  <a:tcPr/>
                </a:tc>
                <a:tc>
                  <a:txBody>
                    <a:bodyPr/>
                    <a:lstStyle/>
                    <a:p>
                      <a:r>
                        <a:rPr lang="fi-FI" sz="1600" dirty="0"/>
                        <a:t>52 000 kpl (+0,9 %)</a:t>
                      </a:r>
                      <a:endParaRPr lang="fi-FI" sz="1600" dirty="0">
                        <a:solidFill>
                          <a:schemeClr val="tx1"/>
                        </a:solidFill>
                      </a:endParaRPr>
                    </a:p>
                  </a:txBody>
                  <a:tcPr/>
                </a:tc>
                <a:tc>
                  <a:txBody>
                    <a:bodyPr/>
                    <a:lstStyle/>
                    <a:p>
                      <a:r>
                        <a:rPr lang="fi-FI" sz="1600" dirty="0"/>
                        <a:t>-620 000 € (-5,3 %)</a:t>
                      </a:r>
                      <a:endParaRPr lang="fi-FI" sz="1600" dirty="0">
                        <a:solidFill>
                          <a:schemeClr val="tx1"/>
                        </a:solidFill>
                      </a:endParaRPr>
                    </a:p>
                  </a:txBody>
                  <a:tcPr/>
                </a:tc>
                <a:extLst>
                  <a:ext uri="{0D108BD9-81ED-4DB2-BD59-A6C34878D82A}">
                    <a16:rowId xmlns:a16="http://schemas.microsoft.com/office/drawing/2014/main" val="1196104566"/>
                  </a:ext>
                </a:extLst>
              </a:tr>
            </a:tbl>
          </a:graphicData>
        </a:graphic>
      </p:graphicFrame>
    </p:spTree>
    <p:extLst>
      <p:ext uri="{BB962C8B-B14F-4D97-AF65-F5344CB8AC3E}">
        <p14:creationId xmlns:p14="http://schemas.microsoft.com/office/powerpoint/2010/main" val="170649050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ADE2EB9-17F7-4C81-B3B3-1910DB173CB5}"/>
              </a:ext>
            </a:extLst>
          </p:cNvPr>
          <p:cNvSpPr>
            <a:spLocks noGrp="1"/>
          </p:cNvSpPr>
          <p:nvPr>
            <p:ph type="title"/>
          </p:nvPr>
        </p:nvSpPr>
        <p:spPr/>
        <p:txBody>
          <a:bodyPr/>
          <a:lstStyle/>
          <a:p>
            <a:pPr marL="0" indent="0">
              <a:buNone/>
            </a:pPr>
            <a:r>
              <a:rPr lang="fi-FI" dirty="0"/>
              <a:t>2.2 Tasataksa</a:t>
            </a:r>
          </a:p>
        </p:txBody>
      </p:sp>
      <p:sp>
        <p:nvSpPr>
          <p:cNvPr id="4" name="Päivämäärän paikkamerkki 3">
            <a:extLst>
              <a:ext uri="{FF2B5EF4-FFF2-40B4-BE49-F238E27FC236}">
                <a16:creationId xmlns:a16="http://schemas.microsoft.com/office/drawing/2014/main" id="{10A57CE0-953F-4513-A9ED-E00BD0C65468}"/>
              </a:ext>
            </a:extLst>
          </p:cNvPr>
          <p:cNvSpPr>
            <a:spLocks noGrp="1"/>
          </p:cNvSpPr>
          <p:nvPr>
            <p:ph type="dt" sz="half" idx="10"/>
          </p:nvPr>
        </p:nvSpPr>
        <p:spPr/>
        <p:txBody>
          <a:bodyPr/>
          <a:lstStyle/>
          <a:p>
            <a:fld id="{B0B8817A-9C08-4EA3-B3CE-2982CD89E245}" type="datetime1">
              <a:rPr lang="fi-FI" smtClean="0"/>
              <a:t>17.11.2020</a:t>
            </a:fld>
            <a:endParaRPr lang="fi-FI"/>
          </a:p>
        </p:txBody>
      </p:sp>
      <p:sp>
        <p:nvSpPr>
          <p:cNvPr id="5" name="Alatunnisteen paikkamerkki 4">
            <a:extLst>
              <a:ext uri="{FF2B5EF4-FFF2-40B4-BE49-F238E27FC236}">
                <a16:creationId xmlns:a16="http://schemas.microsoft.com/office/drawing/2014/main" id="{DAD90768-64EB-43FE-A681-C486912494E3}"/>
              </a:ext>
            </a:extLst>
          </p:cNvPr>
          <p:cNvSpPr>
            <a:spLocks noGrp="1"/>
          </p:cNvSpPr>
          <p:nvPr>
            <p:ph type="ftr" sz="quarter" idx="11"/>
          </p:nvPr>
        </p:nvSpPr>
        <p:spPr/>
        <p:txBody>
          <a:bodyPr/>
          <a:lstStyle/>
          <a:p>
            <a:r>
              <a:rPr lang="fi-FI"/>
              <a:t>[Esittäjän nimi]</a:t>
            </a:r>
          </a:p>
        </p:txBody>
      </p:sp>
      <p:sp>
        <p:nvSpPr>
          <p:cNvPr id="6" name="Dian numeron paikkamerkki 5">
            <a:extLst>
              <a:ext uri="{FF2B5EF4-FFF2-40B4-BE49-F238E27FC236}">
                <a16:creationId xmlns:a16="http://schemas.microsoft.com/office/drawing/2014/main" id="{B0C750E6-D7C5-4EDF-AFEE-CFA6E59824E4}"/>
              </a:ext>
            </a:extLst>
          </p:cNvPr>
          <p:cNvSpPr>
            <a:spLocks noGrp="1"/>
          </p:cNvSpPr>
          <p:nvPr>
            <p:ph type="sldNum" sz="quarter" idx="12"/>
          </p:nvPr>
        </p:nvSpPr>
        <p:spPr/>
        <p:txBody>
          <a:bodyPr/>
          <a:lstStyle/>
          <a:p>
            <a:fld id="{EB59C1E5-9392-4F9A-9014-AC739622B32D}" type="slidenum">
              <a:rPr lang="fi-FI" smtClean="0"/>
              <a:t>28</a:t>
            </a:fld>
            <a:endParaRPr lang="fi-FI"/>
          </a:p>
        </p:txBody>
      </p:sp>
    </p:spTree>
    <p:extLst>
      <p:ext uri="{BB962C8B-B14F-4D97-AF65-F5344CB8AC3E}">
        <p14:creationId xmlns:p14="http://schemas.microsoft.com/office/powerpoint/2010/main" val="155433712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70372BB-43FE-4F66-8AE5-0D77CAE72AFE}"/>
              </a:ext>
            </a:extLst>
          </p:cNvPr>
          <p:cNvSpPr>
            <a:spLocks noGrp="1"/>
          </p:cNvSpPr>
          <p:nvPr>
            <p:ph type="title"/>
          </p:nvPr>
        </p:nvSpPr>
        <p:spPr/>
        <p:txBody>
          <a:bodyPr/>
          <a:lstStyle/>
          <a:p>
            <a:r>
              <a:rPr lang="fi-FI" dirty="0"/>
              <a:t>Lippujen hinnat</a:t>
            </a:r>
          </a:p>
        </p:txBody>
      </p:sp>
      <p:sp>
        <p:nvSpPr>
          <p:cNvPr id="8" name="Sisällön paikkamerkki 7">
            <a:extLst>
              <a:ext uri="{FF2B5EF4-FFF2-40B4-BE49-F238E27FC236}">
                <a16:creationId xmlns:a16="http://schemas.microsoft.com/office/drawing/2014/main" id="{1E43B235-BA7F-4723-A5F1-9108D184B078}"/>
              </a:ext>
            </a:extLst>
          </p:cNvPr>
          <p:cNvSpPr>
            <a:spLocks noGrp="1"/>
          </p:cNvSpPr>
          <p:nvPr>
            <p:ph idx="1"/>
          </p:nvPr>
        </p:nvSpPr>
        <p:spPr>
          <a:xfrm>
            <a:off x="609600" y="1677601"/>
            <a:ext cx="5035387" cy="1219200"/>
          </a:xfrm>
        </p:spPr>
        <p:txBody>
          <a:bodyPr/>
          <a:lstStyle/>
          <a:p>
            <a:pPr>
              <a:spcAft>
                <a:spcPts val="600"/>
              </a:spcAft>
            </a:pPr>
            <a:r>
              <a:rPr lang="fi-FI" sz="1600" dirty="0"/>
              <a:t>Lippu oikeuttaa matkustukseen koko LSL alueella</a:t>
            </a:r>
          </a:p>
          <a:p>
            <a:pPr>
              <a:spcAft>
                <a:spcPts val="600"/>
              </a:spcAft>
            </a:pPr>
            <a:r>
              <a:rPr lang="fi-FI" sz="1600" dirty="0"/>
              <a:t>Hinnoittelun lähtökohtana oli koko alueen hinnoittelu nykyisten edullisimpien vyöhykkeiden lipun hintojen mukaisesti</a:t>
            </a:r>
          </a:p>
        </p:txBody>
      </p:sp>
      <p:sp>
        <p:nvSpPr>
          <p:cNvPr id="4" name="Päivämäärän paikkamerkki 3"/>
          <p:cNvSpPr>
            <a:spLocks noGrp="1"/>
          </p:cNvSpPr>
          <p:nvPr>
            <p:ph type="dt" sz="half" idx="10"/>
          </p:nvPr>
        </p:nvSpPr>
        <p:spPr/>
        <p:txBody>
          <a:bodyPr/>
          <a:lstStyle/>
          <a:p>
            <a:fld id="{70ABEF54-919F-43F6-B187-261636B3F0EC}" type="datetime1">
              <a:rPr lang="fi-FI" smtClean="0"/>
              <a:t>17.11.2020</a:t>
            </a:fld>
            <a:endParaRPr lang="fi-FI"/>
          </a:p>
        </p:txBody>
      </p:sp>
      <p:sp>
        <p:nvSpPr>
          <p:cNvPr id="5" name="Alatunnisteen paikkamerkki 4"/>
          <p:cNvSpPr>
            <a:spLocks noGrp="1"/>
          </p:cNvSpPr>
          <p:nvPr>
            <p:ph type="ftr" sz="quarter" idx="11"/>
          </p:nvPr>
        </p:nvSpPr>
        <p:spPr/>
        <p:txBody>
          <a:bodyPr/>
          <a:lstStyle/>
          <a:p>
            <a:r>
              <a:rPr lang="fi-FI"/>
              <a:t>[Esittäjän nimi]</a:t>
            </a:r>
          </a:p>
        </p:txBody>
      </p:sp>
      <p:sp>
        <p:nvSpPr>
          <p:cNvPr id="6" name="Dian numeron paikkamerkki 5"/>
          <p:cNvSpPr>
            <a:spLocks noGrp="1"/>
          </p:cNvSpPr>
          <p:nvPr>
            <p:ph type="sldNum" sz="quarter" idx="12"/>
          </p:nvPr>
        </p:nvSpPr>
        <p:spPr/>
        <p:txBody>
          <a:bodyPr/>
          <a:lstStyle/>
          <a:p>
            <a:fld id="{EB59C1E5-9392-4F9A-9014-AC739622B32D}" type="slidenum">
              <a:rPr lang="fi-FI" smtClean="0"/>
              <a:t>29</a:t>
            </a:fld>
            <a:endParaRPr lang="fi-FI"/>
          </a:p>
        </p:txBody>
      </p:sp>
      <p:graphicFrame>
        <p:nvGraphicFramePr>
          <p:cNvPr id="10" name="Taulukko 9">
            <a:extLst>
              <a:ext uri="{FF2B5EF4-FFF2-40B4-BE49-F238E27FC236}">
                <a16:creationId xmlns:a16="http://schemas.microsoft.com/office/drawing/2014/main" id="{0670BD22-36E3-45BD-986C-B2483FE69169}"/>
              </a:ext>
            </a:extLst>
          </p:cNvPr>
          <p:cNvGraphicFramePr>
            <a:graphicFrameLocks noGrp="1"/>
          </p:cNvGraphicFramePr>
          <p:nvPr>
            <p:extLst>
              <p:ext uri="{D42A27DB-BD31-4B8C-83A1-F6EECF244321}">
                <p14:modId xmlns:p14="http://schemas.microsoft.com/office/powerpoint/2010/main" val="383348963"/>
              </p:ext>
            </p:extLst>
          </p:nvPr>
        </p:nvGraphicFramePr>
        <p:xfrm>
          <a:off x="6325200" y="1677600"/>
          <a:ext cx="3777778" cy="1341120"/>
        </p:xfrm>
        <a:graphic>
          <a:graphicData uri="http://schemas.openxmlformats.org/drawingml/2006/table">
            <a:tbl>
              <a:tblPr firstRow="1" bandRow="1">
                <a:tableStyleId>{B301B821-A1FF-4177-AEE7-76D212191A09}</a:tableStyleId>
              </a:tblPr>
              <a:tblGrid>
                <a:gridCol w="1888889">
                  <a:extLst>
                    <a:ext uri="{9D8B030D-6E8A-4147-A177-3AD203B41FA5}">
                      <a16:colId xmlns:a16="http://schemas.microsoft.com/office/drawing/2014/main" val="3800216820"/>
                    </a:ext>
                  </a:extLst>
                </a:gridCol>
                <a:gridCol w="1888889">
                  <a:extLst>
                    <a:ext uri="{9D8B030D-6E8A-4147-A177-3AD203B41FA5}">
                      <a16:colId xmlns:a16="http://schemas.microsoft.com/office/drawing/2014/main" val="4210456195"/>
                    </a:ext>
                  </a:extLst>
                </a:gridCol>
              </a:tblGrid>
              <a:tr h="155798">
                <a:tc>
                  <a:txBody>
                    <a:bodyPr/>
                    <a:lstStyle/>
                    <a:p>
                      <a:r>
                        <a:rPr lang="fi-FI" sz="1600" dirty="0"/>
                        <a:t>Aikuiset</a:t>
                      </a:r>
                    </a:p>
                  </a:txBody>
                  <a:tcPr/>
                </a:tc>
                <a:tc>
                  <a:txBody>
                    <a:bodyPr/>
                    <a:lstStyle/>
                    <a:p>
                      <a:r>
                        <a:rPr lang="fi-FI" sz="1600" dirty="0"/>
                        <a:t>Koko alue</a:t>
                      </a:r>
                    </a:p>
                  </a:txBody>
                  <a:tcPr/>
                </a:tc>
                <a:extLst>
                  <a:ext uri="{0D108BD9-81ED-4DB2-BD59-A6C34878D82A}">
                    <a16:rowId xmlns:a16="http://schemas.microsoft.com/office/drawing/2014/main" val="2358422874"/>
                  </a:ext>
                </a:extLst>
              </a:tr>
              <a:tr h="155798">
                <a:tc>
                  <a:txBody>
                    <a:bodyPr/>
                    <a:lstStyle/>
                    <a:p>
                      <a:r>
                        <a:rPr lang="fi-FI" sz="1600" dirty="0"/>
                        <a:t>Kausilippu</a:t>
                      </a:r>
                    </a:p>
                  </a:txBody>
                  <a:tcPr/>
                </a:tc>
                <a:tc>
                  <a:txBody>
                    <a:bodyPr/>
                    <a:lstStyle/>
                    <a:p>
                      <a:r>
                        <a:rPr lang="fi-FI" sz="1600" dirty="0"/>
                        <a:t>58 €</a:t>
                      </a:r>
                    </a:p>
                  </a:txBody>
                  <a:tcPr/>
                </a:tc>
                <a:extLst>
                  <a:ext uri="{0D108BD9-81ED-4DB2-BD59-A6C34878D82A}">
                    <a16:rowId xmlns:a16="http://schemas.microsoft.com/office/drawing/2014/main" val="2686299871"/>
                  </a:ext>
                </a:extLst>
              </a:tr>
              <a:tr h="155798">
                <a:tc>
                  <a:txBody>
                    <a:bodyPr/>
                    <a:lstStyle/>
                    <a:p>
                      <a:r>
                        <a:rPr lang="fi-FI" sz="1600" dirty="0"/>
                        <a:t>Arvolippu</a:t>
                      </a:r>
                    </a:p>
                  </a:txBody>
                  <a:tcPr/>
                </a:tc>
                <a:tc>
                  <a:txBody>
                    <a:bodyPr/>
                    <a:lstStyle/>
                    <a:p>
                      <a:r>
                        <a:rPr lang="fi-FI" sz="1600" dirty="0"/>
                        <a:t>2,5 €</a:t>
                      </a:r>
                    </a:p>
                  </a:txBody>
                  <a:tcPr/>
                </a:tc>
                <a:extLst>
                  <a:ext uri="{0D108BD9-81ED-4DB2-BD59-A6C34878D82A}">
                    <a16:rowId xmlns:a16="http://schemas.microsoft.com/office/drawing/2014/main" val="3733433180"/>
                  </a:ext>
                </a:extLst>
              </a:tr>
              <a:tr h="155798">
                <a:tc>
                  <a:txBody>
                    <a:bodyPr/>
                    <a:lstStyle/>
                    <a:p>
                      <a:r>
                        <a:rPr lang="fi-FI" sz="1600" dirty="0"/>
                        <a:t>Kertalippu</a:t>
                      </a:r>
                    </a:p>
                  </a:txBody>
                  <a:tcPr/>
                </a:tc>
                <a:tc>
                  <a:txBody>
                    <a:bodyPr/>
                    <a:lstStyle/>
                    <a:p>
                      <a:r>
                        <a:rPr lang="fi-FI" sz="1600" dirty="0"/>
                        <a:t>3,4 €</a:t>
                      </a:r>
                    </a:p>
                  </a:txBody>
                  <a:tcPr/>
                </a:tc>
                <a:extLst>
                  <a:ext uri="{0D108BD9-81ED-4DB2-BD59-A6C34878D82A}">
                    <a16:rowId xmlns:a16="http://schemas.microsoft.com/office/drawing/2014/main" val="2524472659"/>
                  </a:ext>
                </a:extLst>
              </a:tr>
            </a:tbl>
          </a:graphicData>
        </a:graphic>
      </p:graphicFrame>
      <p:sp>
        <p:nvSpPr>
          <p:cNvPr id="12" name="Sisällön paikkamerkki 7">
            <a:extLst>
              <a:ext uri="{FF2B5EF4-FFF2-40B4-BE49-F238E27FC236}">
                <a16:creationId xmlns:a16="http://schemas.microsoft.com/office/drawing/2014/main" id="{25182533-7709-45E4-90DE-89830DF8D577}"/>
              </a:ext>
            </a:extLst>
          </p:cNvPr>
          <p:cNvSpPr txBox="1">
            <a:spLocks/>
          </p:cNvSpPr>
          <p:nvPr/>
        </p:nvSpPr>
        <p:spPr>
          <a:xfrm>
            <a:off x="2886075" y="3815346"/>
            <a:ext cx="6755335" cy="95911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spcAft>
                <a:spcPts val="600"/>
              </a:spcAft>
              <a:buFont typeface="Wingdings" pitchFamily="2" charset="2"/>
              <a:buNone/>
            </a:pPr>
            <a:r>
              <a:rPr lang="fi-FI" sz="1600" dirty="0"/>
              <a:t>Vaikutukset asiakkaille</a:t>
            </a:r>
          </a:p>
          <a:p>
            <a:pPr>
              <a:spcAft>
                <a:spcPts val="600"/>
              </a:spcAft>
            </a:pPr>
            <a:r>
              <a:rPr lang="fi-FI" sz="1600" dirty="0"/>
              <a:t>Kahden vyöhykkeen matkoissa ei muutoksia</a:t>
            </a:r>
          </a:p>
          <a:p>
            <a:pPr>
              <a:spcAft>
                <a:spcPts val="600"/>
              </a:spcAft>
            </a:pPr>
            <a:r>
              <a:rPr lang="fi-FI" sz="1600" dirty="0"/>
              <a:t>Mitä useamman vyöhykkeen matka, sitä huomattavammin lipun hinta laskee</a:t>
            </a:r>
          </a:p>
        </p:txBody>
      </p:sp>
    </p:spTree>
    <p:extLst>
      <p:ext uri="{BB962C8B-B14F-4D97-AF65-F5344CB8AC3E}">
        <p14:creationId xmlns:p14="http://schemas.microsoft.com/office/powerpoint/2010/main" val="41019239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4D47A80-2A7A-45DD-8DCD-6203B2CA9E3B}"/>
              </a:ext>
            </a:extLst>
          </p:cNvPr>
          <p:cNvSpPr>
            <a:spLocks noGrp="1"/>
          </p:cNvSpPr>
          <p:nvPr>
            <p:ph type="title"/>
          </p:nvPr>
        </p:nvSpPr>
        <p:spPr/>
        <p:txBody>
          <a:bodyPr/>
          <a:lstStyle/>
          <a:p>
            <a:r>
              <a:rPr lang="fi-FI" dirty="0"/>
              <a:t>Sisällys</a:t>
            </a:r>
          </a:p>
        </p:txBody>
      </p:sp>
      <p:sp>
        <p:nvSpPr>
          <p:cNvPr id="5" name="Sisällön paikkamerkki 4">
            <a:extLst>
              <a:ext uri="{FF2B5EF4-FFF2-40B4-BE49-F238E27FC236}">
                <a16:creationId xmlns:a16="http://schemas.microsoft.com/office/drawing/2014/main" id="{FD2D72BB-F866-4E1B-915C-85A54FF1262E}"/>
              </a:ext>
            </a:extLst>
          </p:cNvPr>
          <p:cNvSpPr>
            <a:spLocks noGrp="1"/>
          </p:cNvSpPr>
          <p:nvPr>
            <p:ph idx="1"/>
          </p:nvPr>
        </p:nvSpPr>
        <p:spPr/>
        <p:txBody>
          <a:bodyPr/>
          <a:lstStyle/>
          <a:p>
            <a:pPr marL="342900" indent="-342900">
              <a:buAutoNum type="arabicPeriod"/>
            </a:pPr>
            <a:r>
              <a:rPr lang="fi-FI" dirty="0"/>
              <a:t>Johdanto</a:t>
            </a:r>
          </a:p>
          <a:p>
            <a:pPr marL="342900" indent="-342900">
              <a:buAutoNum type="arabicPeriod"/>
            </a:pPr>
            <a:r>
              <a:rPr lang="fi-FI" dirty="0"/>
              <a:t>Vyöhykeuudistuksen vaihtoehdot sekä niiden vaikutukset</a:t>
            </a:r>
          </a:p>
          <a:p>
            <a:pPr marL="230400" lvl="1" indent="0">
              <a:buNone/>
            </a:pPr>
            <a:r>
              <a:rPr lang="fi-FI" dirty="0"/>
              <a:t>2.1 Neljän vyöhykkeen malli</a:t>
            </a:r>
          </a:p>
          <a:p>
            <a:pPr marL="230400" lvl="1" indent="0">
              <a:buNone/>
            </a:pPr>
            <a:r>
              <a:rPr lang="fi-FI" dirty="0"/>
              <a:t>2.2 Tasataksa</a:t>
            </a:r>
          </a:p>
          <a:p>
            <a:pPr marL="0" indent="0">
              <a:buNone/>
            </a:pPr>
            <a:endParaRPr lang="fi-FI" dirty="0"/>
          </a:p>
          <a:p>
            <a:pPr marL="0" indent="0">
              <a:buNone/>
            </a:pPr>
            <a:r>
              <a:rPr lang="fi-FI" dirty="0"/>
              <a:t>Liitteet/yhteenvedot</a:t>
            </a:r>
          </a:p>
          <a:p>
            <a:pPr marL="342900" indent="-342900">
              <a:buAutoNum type="arabicPeriod"/>
            </a:pPr>
            <a:endParaRPr lang="fi-FI" dirty="0"/>
          </a:p>
        </p:txBody>
      </p:sp>
    </p:spTree>
    <p:extLst>
      <p:ext uri="{BB962C8B-B14F-4D97-AF65-F5344CB8AC3E}">
        <p14:creationId xmlns:p14="http://schemas.microsoft.com/office/powerpoint/2010/main" val="110744345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7AF1A9-3F4F-43F5-B9BE-CC4B1AF78FE3}"/>
              </a:ext>
            </a:extLst>
          </p:cNvPr>
          <p:cNvSpPr>
            <a:spLocks noGrp="1"/>
          </p:cNvSpPr>
          <p:nvPr>
            <p:ph type="title"/>
          </p:nvPr>
        </p:nvSpPr>
        <p:spPr/>
        <p:txBody>
          <a:bodyPr/>
          <a:lstStyle/>
          <a:p>
            <a:r>
              <a:rPr lang="fi-FI" dirty="0"/>
              <a:t>Tasataksajärjestelmän hyötyjä</a:t>
            </a:r>
          </a:p>
        </p:txBody>
      </p:sp>
      <p:sp>
        <p:nvSpPr>
          <p:cNvPr id="7" name="Sisällön paikkamerkki 7">
            <a:extLst>
              <a:ext uri="{FF2B5EF4-FFF2-40B4-BE49-F238E27FC236}">
                <a16:creationId xmlns:a16="http://schemas.microsoft.com/office/drawing/2014/main" id="{A9CEE221-3293-4CA6-8B46-91A9A32996CA}"/>
              </a:ext>
            </a:extLst>
          </p:cNvPr>
          <p:cNvSpPr txBox="1">
            <a:spLocks noGrp="1"/>
          </p:cNvSpPr>
          <p:nvPr>
            <p:ph sz="half" idx="1"/>
          </p:nvPr>
        </p:nvSpPr>
        <p:spPr>
          <a:prstGeom prst="rect">
            <a:avLst/>
          </a:prstGeom>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a:spcAft>
                <a:spcPts val="600"/>
              </a:spcAft>
            </a:pPr>
            <a:r>
              <a:rPr lang="fi-FI" sz="1600" dirty="0"/>
              <a:t>Järjestelmän yksinkertaisuus ja helppokäyttöisyys</a:t>
            </a:r>
          </a:p>
          <a:p>
            <a:pPr lvl="1">
              <a:spcAft>
                <a:spcPts val="600"/>
              </a:spcAft>
            </a:pPr>
            <a:r>
              <a:rPr lang="fi-FI" dirty="0"/>
              <a:t>Asiakkaalle helpompi hahmottaa.</a:t>
            </a:r>
          </a:p>
          <a:p>
            <a:pPr lvl="1">
              <a:spcAft>
                <a:spcPts val="600"/>
              </a:spcAft>
            </a:pPr>
            <a:r>
              <a:rPr lang="fi-FI" dirty="0"/>
              <a:t>Viestintä ja asiakaspalvelu helpottuvat.</a:t>
            </a:r>
          </a:p>
          <a:p>
            <a:pPr>
              <a:spcAft>
                <a:spcPts val="600"/>
              </a:spcAft>
            </a:pPr>
            <a:r>
              <a:rPr lang="fi-FI" sz="1600" dirty="0"/>
              <a:t>Joukkoliikenteen yleistetyn matkavastuksen pienentäminen pitkillä matkoilla</a:t>
            </a:r>
            <a:endParaRPr lang="fi-FI" dirty="0"/>
          </a:p>
          <a:p>
            <a:pPr marL="230400" lvl="1" indent="0">
              <a:spcAft>
                <a:spcPts val="600"/>
              </a:spcAft>
              <a:buNone/>
            </a:pPr>
            <a:r>
              <a:rPr lang="fi-FI" dirty="0"/>
              <a:t>Yleistetty matkavastus koostuu matkaan kuluvasta ajasta ja matkan hinnasta. Pitkillä matkoilla edullisella lipun hinnalla voidaan pyrkiä kompensoimaan pitkää matka-aikaa ja tehdä joukkoliikenteen käytöstä houkuttelevampaa.</a:t>
            </a:r>
          </a:p>
          <a:p>
            <a:pPr marL="230400" lvl="1" indent="0">
              <a:spcAft>
                <a:spcPts val="600"/>
              </a:spcAft>
              <a:buNone/>
            </a:pPr>
            <a:r>
              <a:rPr lang="fi-FI" dirty="0"/>
              <a:t>Jos joukkoliikenteen avulla halutaan tavoitella liikenteen päästöjen vähentämistä, vaikuttavuus on sitä suurempi, mitä pidempi matka siirtyy henkilöautosta joukkoliikenteeseen.</a:t>
            </a:r>
          </a:p>
          <a:p>
            <a:pPr>
              <a:spcAft>
                <a:spcPts val="600"/>
              </a:spcAft>
            </a:pPr>
            <a:endParaRPr lang="fi-FI" sz="1600" dirty="0"/>
          </a:p>
        </p:txBody>
      </p:sp>
      <p:sp>
        <p:nvSpPr>
          <p:cNvPr id="8" name="Sisällön paikkamerkki 7">
            <a:extLst>
              <a:ext uri="{FF2B5EF4-FFF2-40B4-BE49-F238E27FC236}">
                <a16:creationId xmlns:a16="http://schemas.microsoft.com/office/drawing/2014/main" id="{E17EC67B-2593-4F20-8C4D-7B8A5AC457DA}"/>
              </a:ext>
            </a:extLst>
          </p:cNvPr>
          <p:cNvSpPr>
            <a:spLocks noGrp="1"/>
          </p:cNvSpPr>
          <p:nvPr>
            <p:ph sz="half" idx="2"/>
          </p:nvPr>
        </p:nvSpPr>
        <p:spPr>
          <a:xfrm>
            <a:off x="6297599" y="1677600"/>
            <a:ext cx="5501301" cy="4680000"/>
          </a:xfrm>
        </p:spPr>
        <p:txBody>
          <a:bodyPr/>
          <a:lstStyle/>
          <a:p>
            <a:pPr>
              <a:spcAft>
                <a:spcPts val="600"/>
              </a:spcAft>
            </a:pPr>
            <a:r>
              <a:rPr lang="fi-FI" sz="1600" dirty="0"/>
              <a:t>Kohtuulliset vaikutukset lipputuloihin</a:t>
            </a:r>
          </a:p>
          <a:p>
            <a:pPr marL="230400" lvl="1" indent="0">
              <a:spcAft>
                <a:spcPts val="600"/>
              </a:spcAft>
              <a:buNone/>
            </a:pPr>
            <a:r>
              <a:rPr lang="fi-FI" dirty="0"/>
              <a:t>Yli 90 % joukkoliikennematkoista tehdään keskustaajamassa Hollola – Lahden keskusta – Nastola -alueella. Mitä pidempi tehtävä matka on, sitä vähemmän joukkoliikennettä käytetään. Lisäksi joukkoliikenteen tarjonta on heikompi keskustaajaman ulkopuolella, mikä heikentää joukkoliikenteen houkuttelevuus ja vähentää joukkoliikenteen käyttöä myös lyhyillä matkoilla.</a:t>
            </a:r>
          </a:p>
          <a:p>
            <a:pPr marL="230400" lvl="1" indent="0">
              <a:spcAft>
                <a:spcPts val="600"/>
              </a:spcAft>
              <a:buNone/>
            </a:pPr>
            <a:r>
              <a:rPr lang="fi-FI" dirty="0"/>
              <a:t>Pitkien matkojen ja keskustaajaman ulkopuolisten matkojen lipun hinnalla on vähäinen vaikutus koko alueen lipputulokertymään. Vaikka lipun hinta olisi korkeampi pidemmillä matkoilla, keskustaajaman matkojen lipputulokertymä muodostaa ylivoimaisesti suurimman osuuden koko alueen lipputulokertymästä. </a:t>
            </a:r>
          </a:p>
          <a:p>
            <a:pPr>
              <a:spcAft>
                <a:spcPts val="600"/>
              </a:spcAft>
            </a:pPr>
            <a:r>
              <a:rPr lang="fi-FI" sz="1600" dirty="0"/>
              <a:t>Iso osa ydinkaupunkiseudun ulkopuolista matkoista ovat yhteiskunnan korvaamia 2. asteen opiskelijoiden tai koululaisten matkoja. Näiden matkojen osalta lipputulojen pieneneminen on suoraan verrannollinen yhteiskunnan lipputukien pienenemiseen.</a:t>
            </a:r>
          </a:p>
          <a:p>
            <a:pPr>
              <a:spcAft>
                <a:spcPts val="600"/>
              </a:spcAft>
            </a:pPr>
            <a:endParaRPr lang="fi-FI" sz="1600" dirty="0"/>
          </a:p>
        </p:txBody>
      </p:sp>
      <p:sp>
        <p:nvSpPr>
          <p:cNvPr id="5" name="Alatunnisteen paikkamerkki 4">
            <a:extLst>
              <a:ext uri="{FF2B5EF4-FFF2-40B4-BE49-F238E27FC236}">
                <a16:creationId xmlns:a16="http://schemas.microsoft.com/office/drawing/2014/main" id="{66765D7C-68C9-4B63-B504-28969627A4EE}"/>
              </a:ext>
            </a:extLst>
          </p:cNvPr>
          <p:cNvSpPr>
            <a:spLocks noGrp="1"/>
          </p:cNvSpPr>
          <p:nvPr>
            <p:ph type="ftr" sz="quarter" idx="10"/>
          </p:nvPr>
        </p:nvSpPr>
        <p:spPr/>
        <p:txBody>
          <a:bodyPr/>
          <a:lstStyle/>
          <a:p>
            <a:r>
              <a:rPr lang="fi-FI" dirty="0"/>
              <a:t>[Esittäjän nimi]</a:t>
            </a:r>
          </a:p>
        </p:txBody>
      </p:sp>
      <p:sp>
        <p:nvSpPr>
          <p:cNvPr id="6" name="Dian numeron paikkamerkki 5">
            <a:extLst>
              <a:ext uri="{FF2B5EF4-FFF2-40B4-BE49-F238E27FC236}">
                <a16:creationId xmlns:a16="http://schemas.microsoft.com/office/drawing/2014/main" id="{62B59FA6-2A85-4CC9-B4D0-0C60B3677303}"/>
              </a:ext>
            </a:extLst>
          </p:cNvPr>
          <p:cNvSpPr>
            <a:spLocks noGrp="1"/>
          </p:cNvSpPr>
          <p:nvPr>
            <p:ph type="sldNum" sz="quarter" idx="11"/>
          </p:nvPr>
        </p:nvSpPr>
        <p:spPr/>
        <p:txBody>
          <a:bodyPr/>
          <a:lstStyle/>
          <a:p>
            <a:fld id="{EB59C1E5-9392-4F9A-9014-AC739622B32D}" type="slidenum">
              <a:rPr lang="fi-FI" smtClean="0"/>
              <a:t>30</a:t>
            </a:fld>
            <a:endParaRPr lang="fi-FI" dirty="0"/>
          </a:p>
        </p:txBody>
      </p:sp>
      <p:sp>
        <p:nvSpPr>
          <p:cNvPr id="4" name="Päivämäärän paikkamerkki 3">
            <a:extLst>
              <a:ext uri="{FF2B5EF4-FFF2-40B4-BE49-F238E27FC236}">
                <a16:creationId xmlns:a16="http://schemas.microsoft.com/office/drawing/2014/main" id="{DD85E034-4A67-498A-BBD4-2AE1D5CD39B2}"/>
              </a:ext>
            </a:extLst>
          </p:cNvPr>
          <p:cNvSpPr>
            <a:spLocks noGrp="1"/>
          </p:cNvSpPr>
          <p:nvPr>
            <p:ph type="dt" sz="half" idx="12"/>
          </p:nvPr>
        </p:nvSpPr>
        <p:spPr/>
        <p:txBody>
          <a:bodyPr/>
          <a:lstStyle/>
          <a:p>
            <a:fld id="{B0B8817A-9C08-4EA3-B3CE-2982CD89E245}" type="datetime1">
              <a:rPr lang="fi-FI" smtClean="0"/>
              <a:t>17.11.2020</a:t>
            </a:fld>
            <a:endParaRPr lang="fi-FI" dirty="0"/>
          </a:p>
        </p:txBody>
      </p:sp>
    </p:spTree>
    <p:extLst>
      <p:ext uri="{BB962C8B-B14F-4D97-AF65-F5344CB8AC3E}">
        <p14:creationId xmlns:p14="http://schemas.microsoft.com/office/powerpoint/2010/main" val="117953858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6A9AC9-7760-48ED-A828-C0D2E0645B10}"/>
              </a:ext>
            </a:extLst>
          </p:cNvPr>
          <p:cNvSpPr>
            <a:spLocks noGrp="1"/>
          </p:cNvSpPr>
          <p:nvPr>
            <p:ph type="title"/>
          </p:nvPr>
        </p:nvSpPr>
        <p:spPr/>
        <p:txBody>
          <a:bodyPr/>
          <a:lstStyle/>
          <a:p>
            <a:r>
              <a:rPr lang="fi-FI" dirty="0"/>
              <a:t>Vaikutukset nousujen määrään</a:t>
            </a:r>
          </a:p>
        </p:txBody>
      </p:sp>
      <p:sp>
        <p:nvSpPr>
          <p:cNvPr id="3" name="Sisällön paikkamerkki 2">
            <a:extLst>
              <a:ext uri="{FF2B5EF4-FFF2-40B4-BE49-F238E27FC236}">
                <a16:creationId xmlns:a16="http://schemas.microsoft.com/office/drawing/2014/main" id="{3CE4AB03-E0B0-406A-B72E-F37424C6AF7E}"/>
              </a:ext>
            </a:extLst>
          </p:cNvPr>
          <p:cNvSpPr>
            <a:spLocks noGrp="1"/>
          </p:cNvSpPr>
          <p:nvPr>
            <p:ph idx="1"/>
          </p:nvPr>
        </p:nvSpPr>
        <p:spPr>
          <a:xfrm>
            <a:off x="609600" y="1677600"/>
            <a:ext cx="10780298" cy="349200"/>
          </a:xfrm>
          <a:solidFill>
            <a:srgbClr val="C9E7A7"/>
          </a:solidFill>
        </p:spPr>
        <p:txBody>
          <a:bodyPr/>
          <a:lstStyle/>
          <a:p>
            <a:pPr marL="0" indent="0">
              <a:spcAft>
                <a:spcPts val="600"/>
              </a:spcAft>
              <a:buNone/>
            </a:pPr>
            <a:r>
              <a:rPr lang="fi-FI" b="1" dirty="0"/>
              <a:t>Nousujen määrä kasvaa 2,9 % = 175 000 nousua </a:t>
            </a:r>
            <a:r>
              <a:rPr lang="fi-FI" dirty="0"/>
              <a:t>(5,9  6,1 milj. nousua)</a:t>
            </a:r>
          </a:p>
          <a:p>
            <a:pPr marL="0" indent="0">
              <a:spcAft>
                <a:spcPts val="600"/>
              </a:spcAft>
              <a:buNone/>
            </a:pPr>
            <a:endParaRPr lang="fi-FI" dirty="0"/>
          </a:p>
          <a:p>
            <a:pPr marL="0" indent="0">
              <a:spcAft>
                <a:spcPts val="600"/>
              </a:spcAft>
              <a:buNone/>
            </a:pPr>
            <a:endParaRPr lang="fi-FI" dirty="0"/>
          </a:p>
          <a:p>
            <a:pPr marL="0" indent="0">
              <a:spcAft>
                <a:spcPts val="600"/>
              </a:spcAft>
              <a:buNone/>
            </a:pPr>
            <a:endParaRPr lang="fi-FI" dirty="0"/>
          </a:p>
          <a:p>
            <a:pPr marL="0" indent="0">
              <a:spcAft>
                <a:spcPts val="600"/>
              </a:spcAft>
              <a:buNone/>
            </a:pPr>
            <a:endParaRPr lang="fi-FI" dirty="0"/>
          </a:p>
        </p:txBody>
      </p:sp>
      <p:sp>
        <p:nvSpPr>
          <p:cNvPr id="4" name="Päivämäärän paikkamerkki 3">
            <a:extLst>
              <a:ext uri="{FF2B5EF4-FFF2-40B4-BE49-F238E27FC236}">
                <a16:creationId xmlns:a16="http://schemas.microsoft.com/office/drawing/2014/main" id="{19897CEB-6285-49B2-A468-A4DB750FF643}"/>
              </a:ext>
            </a:extLst>
          </p:cNvPr>
          <p:cNvSpPr>
            <a:spLocks noGrp="1"/>
          </p:cNvSpPr>
          <p:nvPr>
            <p:ph type="dt" sz="half" idx="10"/>
          </p:nvPr>
        </p:nvSpPr>
        <p:spPr/>
        <p:txBody>
          <a:bodyPr/>
          <a:lstStyle/>
          <a:p>
            <a:fld id="{B0B8817A-9C08-4EA3-B3CE-2982CD89E245}" type="datetime1">
              <a:rPr lang="fi-FI" smtClean="0"/>
              <a:t>17.11.2020</a:t>
            </a:fld>
            <a:endParaRPr lang="fi-FI"/>
          </a:p>
        </p:txBody>
      </p:sp>
      <p:sp>
        <p:nvSpPr>
          <p:cNvPr id="5" name="Alatunnisteen paikkamerkki 4">
            <a:extLst>
              <a:ext uri="{FF2B5EF4-FFF2-40B4-BE49-F238E27FC236}">
                <a16:creationId xmlns:a16="http://schemas.microsoft.com/office/drawing/2014/main" id="{ED915746-4E53-41C7-9E91-759A67F9ABF0}"/>
              </a:ext>
            </a:extLst>
          </p:cNvPr>
          <p:cNvSpPr>
            <a:spLocks noGrp="1"/>
          </p:cNvSpPr>
          <p:nvPr>
            <p:ph type="ftr" sz="quarter" idx="11"/>
          </p:nvPr>
        </p:nvSpPr>
        <p:spPr/>
        <p:txBody>
          <a:bodyPr/>
          <a:lstStyle/>
          <a:p>
            <a:r>
              <a:rPr lang="fi-FI"/>
              <a:t>[Esittäjän nimi]</a:t>
            </a:r>
          </a:p>
        </p:txBody>
      </p:sp>
      <p:sp>
        <p:nvSpPr>
          <p:cNvPr id="6" name="Dian numeron paikkamerkki 5">
            <a:extLst>
              <a:ext uri="{FF2B5EF4-FFF2-40B4-BE49-F238E27FC236}">
                <a16:creationId xmlns:a16="http://schemas.microsoft.com/office/drawing/2014/main" id="{7DF19947-4568-4318-B6F9-6E7697B64980}"/>
              </a:ext>
            </a:extLst>
          </p:cNvPr>
          <p:cNvSpPr>
            <a:spLocks noGrp="1"/>
          </p:cNvSpPr>
          <p:nvPr>
            <p:ph type="sldNum" sz="quarter" idx="12"/>
          </p:nvPr>
        </p:nvSpPr>
        <p:spPr/>
        <p:txBody>
          <a:bodyPr/>
          <a:lstStyle/>
          <a:p>
            <a:fld id="{EB59C1E5-9392-4F9A-9014-AC739622B32D}" type="slidenum">
              <a:rPr lang="fi-FI" smtClean="0"/>
              <a:t>31</a:t>
            </a:fld>
            <a:endParaRPr lang="fi-FI"/>
          </a:p>
        </p:txBody>
      </p:sp>
      <p:sp>
        <p:nvSpPr>
          <p:cNvPr id="7" name="Sisällön paikkamerkki 2">
            <a:extLst>
              <a:ext uri="{FF2B5EF4-FFF2-40B4-BE49-F238E27FC236}">
                <a16:creationId xmlns:a16="http://schemas.microsoft.com/office/drawing/2014/main" id="{9D2F7773-C865-4E16-BB24-0DC1A49DE3B6}"/>
              </a:ext>
            </a:extLst>
          </p:cNvPr>
          <p:cNvSpPr txBox="1">
            <a:spLocks/>
          </p:cNvSpPr>
          <p:nvPr/>
        </p:nvSpPr>
        <p:spPr>
          <a:xfrm>
            <a:off x="609600" y="2652499"/>
            <a:ext cx="10780298" cy="2433851"/>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300"/>
              </a:spcAft>
              <a:buClr>
                <a:schemeClr val="accent1"/>
              </a:buClr>
              <a:buFont typeface="Wingdings" pitchFamily="2" charset="2"/>
              <a:buNone/>
              <a:defRPr sz="1600" baseline="0"/>
            </a:lvl1pPr>
            <a:lvl2pPr marL="460800" indent="-230400">
              <a:lnSpc>
                <a:spcPct val="90000"/>
              </a:lnSpc>
              <a:spcBef>
                <a:spcPts val="0"/>
              </a:spcBef>
              <a:buClr>
                <a:schemeClr val="accent1"/>
              </a:buClr>
              <a:buFont typeface="Arial" pitchFamily="34" charset="0"/>
              <a:buChar char="•"/>
              <a:defRPr sz="1600"/>
            </a:lvl2pPr>
            <a:lvl3pPr marL="691200" indent="-228600">
              <a:lnSpc>
                <a:spcPct val="90000"/>
              </a:lnSpc>
              <a:spcBef>
                <a:spcPts val="0"/>
              </a:spcBef>
              <a:buClr>
                <a:schemeClr val="accent1"/>
              </a:buClr>
              <a:buFont typeface="Arial" panose="020B0604020202020204" pitchFamily="34" charset="0"/>
              <a:buChar char="‒"/>
              <a:defRPr sz="1600"/>
            </a:lvl3pPr>
            <a:lvl4pPr marL="921600" indent="-228600">
              <a:lnSpc>
                <a:spcPct val="90000"/>
              </a:lnSpc>
              <a:spcBef>
                <a:spcPts val="0"/>
              </a:spcBef>
              <a:buClr>
                <a:schemeClr val="accent1"/>
              </a:buClr>
              <a:buFont typeface="Arial" panose="020B0604020202020204" pitchFamily="34" charset="0"/>
              <a:buChar char="‒"/>
              <a:defRPr sz="1600"/>
            </a:lvl4pPr>
            <a:lvl5pPr marL="1152000" indent="-228600">
              <a:lnSpc>
                <a:spcPct val="90000"/>
              </a:lnSpc>
              <a:spcBef>
                <a:spcPts val="0"/>
              </a:spcBef>
              <a:buClr>
                <a:schemeClr val="accent1"/>
              </a:buClr>
              <a:buFont typeface="Arial" panose="020B0604020202020204" pitchFamily="34" charset="0"/>
              <a:buChar char="‒"/>
              <a:defRPr sz="1600"/>
            </a:lvl5pPr>
            <a:lvl6pPr marL="1382400" indent="-228600">
              <a:lnSpc>
                <a:spcPct val="90000"/>
              </a:lnSpc>
              <a:spcBef>
                <a:spcPts val="0"/>
              </a:spcBef>
              <a:buClr>
                <a:schemeClr val="accent1"/>
              </a:buClr>
              <a:buFont typeface="Arial" panose="020B0604020202020204" pitchFamily="34" charset="0"/>
              <a:buChar char="‒"/>
              <a:defRPr sz="1600"/>
            </a:lvl6pPr>
            <a:lvl7pPr marL="1612800" indent="-228600">
              <a:lnSpc>
                <a:spcPct val="90000"/>
              </a:lnSpc>
              <a:spcBef>
                <a:spcPts val="0"/>
              </a:spcBef>
              <a:buClr>
                <a:schemeClr val="accent1"/>
              </a:buClr>
              <a:buFont typeface="Arial" panose="020B0604020202020204" pitchFamily="34" charset="0"/>
              <a:buChar char="‒"/>
              <a:defRPr sz="1600"/>
            </a:lvl7pPr>
            <a:lvl8pPr marL="1843200" indent="-228600">
              <a:lnSpc>
                <a:spcPct val="90000"/>
              </a:lnSpc>
              <a:spcBef>
                <a:spcPts val="0"/>
              </a:spcBef>
              <a:buClr>
                <a:schemeClr val="accent1"/>
              </a:buClr>
              <a:buFont typeface="Arial" panose="020B0604020202020204" pitchFamily="34" charset="0"/>
              <a:buChar char="‒"/>
              <a:defRPr sz="1600"/>
            </a:lvl8pPr>
            <a:lvl9pPr marL="2073600" indent="-228600">
              <a:lnSpc>
                <a:spcPct val="90000"/>
              </a:lnSpc>
              <a:spcBef>
                <a:spcPts val="0"/>
              </a:spcBef>
              <a:buClr>
                <a:schemeClr val="accent1"/>
              </a:buClr>
              <a:buFont typeface="Arial" panose="020B0604020202020204" pitchFamily="34" charset="0"/>
              <a:buChar char="‒"/>
              <a:defRPr sz="1600"/>
            </a:lvl9pPr>
          </a:lstStyle>
          <a:p>
            <a:r>
              <a:rPr lang="fi-FI" dirty="0"/>
              <a:t>Nousujen lukumäärä kasvaa eniten (yli 10 000 nousun kasvu):</a:t>
            </a:r>
          </a:p>
          <a:p>
            <a:endParaRPr lang="fi-FI" dirty="0"/>
          </a:p>
          <a:p>
            <a:endParaRPr lang="fi-FI" dirty="0"/>
          </a:p>
          <a:p>
            <a:endParaRPr lang="fi-FI" dirty="0"/>
          </a:p>
          <a:p>
            <a:endParaRPr lang="fi-FI" dirty="0"/>
          </a:p>
          <a:p>
            <a:endParaRPr lang="fi-FI" dirty="0"/>
          </a:p>
          <a:p>
            <a:endParaRPr lang="fi-FI" dirty="0"/>
          </a:p>
          <a:p>
            <a:endParaRPr lang="fi-FI" dirty="0"/>
          </a:p>
          <a:p>
            <a:r>
              <a:rPr lang="fi-FI" dirty="0"/>
              <a:t>Nousujen määrä vähenee senioreiden arvolipuilla AB-alueella.</a:t>
            </a:r>
          </a:p>
          <a:p>
            <a:endParaRPr lang="fi-FI" dirty="0"/>
          </a:p>
          <a:p>
            <a:endParaRPr lang="fi-FI" dirty="0"/>
          </a:p>
        </p:txBody>
      </p:sp>
      <p:sp>
        <p:nvSpPr>
          <p:cNvPr id="10" name="Sisällön paikkamerkki 2">
            <a:extLst>
              <a:ext uri="{FF2B5EF4-FFF2-40B4-BE49-F238E27FC236}">
                <a16:creationId xmlns:a16="http://schemas.microsoft.com/office/drawing/2014/main" id="{162BADAB-2390-437E-8742-200F86EFF494}"/>
              </a:ext>
            </a:extLst>
          </p:cNvPr>
          <p:cNvSpPr txBox="1">
            <a:spLocks/>
          </p:cNvSpPr>
          <p:nvPr/>
        </p:nvSpPr>
        <p:spPr>
          <a:xfrm>
            <a:off x="877375" y="3049200"/>
            <a:ext cx="3376800" cy="104180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300"/>
              </a:spcAft>
              <a:buClr>
                <a:schemeClr val="accent1"/>
              </a:buClr>
              <a:buFont typeface="Wingdings" pitchFamily="2" charset="2"/>
              <a:buNone/>
              <a:defRPr sz="1600" baseline="0"/>
            </a:lvl1pPr>
            <a:lvl2pPr marL="460800" indent="-230400">
              <a:lnSpc>
                <a:spcPct val="90000"/>
              </a:lnSpc>
              <a:spcBef>
                <a:spcPts val="0"/>
              </a:spcBef>
              <a:buClr>
                <a:schemeClr val="accent1"/>
              </a:buClr>
              <a:buFont typeface="Arial" pitchFamily="34" charset="0"/>
              <a:buChar char="•"/>
              <a:defRPr sz="1600"/>
            </a:lvl2pPr>
            <a:lvl3pPr marL="691200" indent="-228600">
              <a:lnSpc>
                <a:spcPct val="90000"/>
              </a:lnSpc>
              <a:spcBef>
                <a:spcPts val="0"/>
              </a:spcBef>
              <a:buClr>
                <a:schemeClr val="accent1"/>
              </a:buClr>
              <a:buFont typeface="Arial" panose="020B0604020202020204" pitchFamily="34" charset="0"/>
              <a:buChar char="‒"/>
              <a:defRPr sz="1600"/>
            </a:lvl3pPr>
            <a:lvl4pPr marL="921600" indent="-228600">
              <a:lnSpc>
                <a:spcPct val="90000"/>
              </a:lnSpc>
              <a:spcBef>
                <a:spcPts val="0"/>
              </a:spcBef>
              <a:buClr>
                <a:schemeClr val="accent1"/>
              </a:buClr>
              <a:buFont typeface="Arial" panose="020B0604020202020204" pitchFamily="34" charset="0"/>
              <a:buChar char="‒"/>
              <a:defRPr sz="1600"/>
            </a:lvl4pPr>
            <a:lvl5pPr marL="1152000" indent="-228600">
              <a:lnSpc>
                <a:spcPct val="90000"/>
              </a:lnSpc>
              <a:spcBef>
                <a:spcPts val="0"/>
              </a:spcBef>
              <a:buClr>
                <a:schemeClr val="accent1"/>
              </a:buClr>
              <a:buFont typeface="Arial" panose="020B0604020202020204" pitchFamily="34" charset="0"/>
              <a:buChar char="‒"/>
              <a:defRPr sz="1600"/>
            </a:lvl5pPr>
            <a:lvl6pPr marL="1382400" indent="-228600">
              <a:lnSpc>
                <a:spcPct val="90000"/>
              </a:lnSpc>
              <a:spcBef>
                <a:spcPts val="0"/>
              </a:spcBef>
              <a:buClr>
                <a:schemeClr val="accent1"/>
              </a:buClr>
              <a:buFont typeface="Arial" panose="020B0604020202020204" pitchFamily="34" charset="0"/>
              <a:buChar char="‒"/>
              <a:defRPr sz="1600"/>
            </a:lvl6pPr>
            <a:lvl7pPr marL="1612800" indent="-228600">
              <a:lnSpc>
                <a:spcPct val="90000"/>
              </a:lnSpc>
              <a:spcBef>
                <a:spcPts val="0"/>
              </a:spcBef>
              <a:buClr>
                <a:schemeClr val="accent1"/>
              </a:buClr>
              <a:buFont typeface="Arial" panose="020B0604020202020204" pitchFamily="34" charset="0"/>
              <a:buChar char="‒"/>
              <a:defRPr sz="1600"/>
            </a:lvl7pPr>
            <a:lvl8pPr marL="1843200" indent="-228600">
              <a:lnSpc>
                <a:spcPct val="90000"/>
              </a:lnSpc>
              <a:spcBef>
                <a:spcPts val="0"/>
              </a:spcBef>
              <a:buClr>
                <a:schemeClr val="accent1"/>
              </a:buClr>
              <a:buFont typeface="Arial" panose="020B0604020202020204" pitchFamily="34" charset="0"/>
              <a:buChar char="‒"/>
              <a:defRPr sz="1600"/>
            </a:lvl8pPr>
            <a:lvl9pPr marL="2073600" indent="-228600">
              <a:lnSpc>
                <a:spcPct val="90000"/>
              </a:lnSpc>
              <a:spcBef>
                <a:spcPts val="0"/>
              </a:spcBef>
              <a:buClr>
                <a:schemeClr val="accent1"/>
              </a:buClr>
              <a:buFont typeface="Arial" panose="020B0604020202020204" pitchFamily="34" charset="0"/>
              <a:buChar char="‒"/>
              <a:defRPr sz="1600"/>
            </a:lvl9pPr>
          </a:lstStyle>
          <a:p>
            <a:r>
              <a:rPr lang="fi-FI" dirty="0"/>
              <a:t>Kausiliput:</a:t>
            </a:r>
          </a:p>
          <a:p>
            <a:pPr marL="285750" indent="-285750">
              <a:buFont typeface="Calibri Light" panose="020F0302020204030204" pitchFamily="34" charset="0"/>
              <a:buChar char="−"/>
            </a:pPr>
            <a:r>
              <a:rPr lang="fi-FI" dirty="0"/>
              <a:t>Aikuisilla nykyisillä AF1 ja AI –alueilla</a:t>
            </a:r>
          </a:p>
          <a:p>
            <a:pPr marL="285750" indent="-285750">
              <a:buFont typeface="Calibri Light" panose="020F0302020204030204" pitchFamily="34" charset="0"/>
              <a:buChar char="−"/>
            </a:pPr>
            <a:r>
              <a:rPr lang="fi-FI" dirty="0"/>
              <a:t>Senioreilla nykyisellä AB-alueella</a:t>
            </a:r>
          </a:p>
        </p:txBody>
      </p:sp>
      <p:sp>
        <p:nvSpPr>
          <p:cNvPr id="12" name="Sisällön paikkamerkki 2">
            <a:extLst>
              <a:ext uri="{FF2B5EF4-FFF2-40B4-BE49-F238E27FC236}">
                <a16:creationId xmlns:a16="http://schemas.microsoft.com/office/drawing/2014/main" id="{3A8DC474-F062-4843-BA3A-E1DCA6816148}"/>
              </a:ext>
            </a:extLst>
          </p:cNvPr>
          <p:cNvSpPr txBox="1">
            <a:spLocks/>
          </p:cNvSpPr>
          <p:nvPr/>
        </p:nvSpPr>
        <p:spPr>
          <a:xfrm>
            <a:off x="4254175" y="3049200"/>
            <a:ext cx="3376800" cy="104180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300"/>
              </a:spcAft>
              <a:buClr>
                <a:schemeClr val="accent1"/>
              </a:buClr>
              <a:buFont typeface="Wingdings" pitchFamily="2" charset="2"/>
              <a:buNone/>
              <a:defRPr sz="1600" baseline="0"/>
            </a:lvl1pPr>
            <a:lvl2pPr marL="460800" indent="-230400">
              <a:lnSpc>
                <a:spcPct val="90000"/>
              </a:lnSpc>
              <a:spcBef>
                <a:spcPts val="0"/>
              </a:spcBef>
              <a:buClr>
                <a:schemeClr val="accent1"/>
              </a:buClr>
              <a:buFont typeface="Arial" pitchFamily="34" charset="0"/>
              <a:buChar char="•"/>
              <a:defRPr sz="1600"/>
            </a:lvl2pPr>
            <a:lvl3pPr marL="691200" indent="-228600">
              <a:lnSpc>
                <a:spcPct val="90000"/>
              </a:lnSpc>
              <a:spcBef>
                <a:spcPts val="0"/>
              </a:spcBef>
              <a:buClr>
                <a:schemeClr val="accent1"/>
              </a:buClr>
              <a:buFont typeface="Arial" panose="020B0604020202020204" pitchFamily="34" charset="0"/>
              <a:buChar char="‒"/>
              <a:defRPr sz="1600"/>
            </a:lvl3pPr>
            <a:lvl4pPr marL="921600" indent="-228600">
              <a:lnSpc>
                <a:spcPct val="90000"/>
              </a:lnSpc>
              <a:spcBef>
                <a:spcPts val="0"/>
              </a:spcBef>
              <a:buClr>
                <a:schemeClr val="accent1"/>
              </a:buClr>
              <a:buFont typeface="Arial" panose="020B0604020202020204" pitchFamily="34" charset="0"/>
              <a:buChar char="‒"/>
              <a:defRPr sz="1600"/>
            </a:lvl4pPr>
            <a:lvl5pPr marL="1152000" indent="-228600">
              <a:lnSpc>
                <a:spcPct val="90000"/>
              </a:lnSpc>
              <a:spcBef>
                <a:spcPts val="0"/>
              </a:spcBef>
              <a:buClr>
                <a:schemeClr val="accent1"/>
              </a:buClr>
              <a:buFont typeface="Arial" panose="020B0604020202020204" pitchFamily="34" charset="0"/>
              <a:buChar char="‒"/>
              <a:defRPr sz="1600"/>
            </a:lvl5pPr>
            <a:lvl6pPr marL="1382400" indent="-228600">
              <a:lnSpc>
                <a:spcPct val="90000"/>
              </a:lnSpc>
              <a:spcBef>
                <a:spcPts val="0"/>
              </a:spcBef>
              <a:buClr>
                <a:schemeClr val="accent1"/>
              </a:buClr>
              <a:buFont typeface="Arial" panose="020B0604020202020204" pitchFamily="34" charset="0"/>
              <a:buChar char="‒"/>
              <a:defRPr sz="1600"/>
            </a:lvl6pPr>
            <a:lvl7pPr marL="1612800" indent="-228600">
              <a:lnSpc>
                <a:spcPct val="90000"/>
              </a:lnSpc>
              <a:spcBef>
                <a:spcPts val="0"/>
              </a:spcBef>
              <a:buClr>
                <a:schemeClr val="accent1"/>
              </a:buClr>
              <a:buFont typeface="Arial" panose="020B0604020202020204" pitchFamily="34" charset="0"/>
              <a:buChar char="‒"/>
              <a:defRPr sz="1600"/>
            </a:lvl7pPr>
            <a:lvl8pPr marL="1843200" indent="-228600">
              <a:lnSpc>
                <a:spcPct val="90000"/>
              </a:lnSpc>
              <a:spcBef>
                <a:spcPts val="0"/>
              </a:spcBef>
              <a:buClr>
                <a:schemeClr val="accent1"/>
              </a:buClr>
              <a:buFont typeface="Arial" panose="020B0604020202020204" pitchFamily="34" charset="0"/>
              <a:buChar char="‒"/>
              <a:defRPr sz="1600"/>
            </a:lvl8pPr>
            <a:lvl9pPr marL="2073600" indent="-228600">
              <a:lnSpc>
                <a:spcPct val="90000"/>
              </a:lnSpc>
              <a:spcBef>
                <a:spcPts val="0"/>
              </a:spcBef>
              <a:buClr>
                <a:schemeClr val="accent1"/>
              </a:buClr>
              <a:buFont typeface="Arial" panose="020B0604020202020204" pitchFamily="34" charset="0"/>
              <a:buChar char="‒"/>
              <a:defRPr sz="1600"/>
            </a:lvl9pPr>
          </a:lstStyle>
          <a:p>
            <a:r>
              <a:rPr lang="fi-FI" dirty="0"/>
              <a:t>Arvoliput:</a:t>
            </a:r>
          </a:p>
          <a:p>
            <a:pPr marL="285750" indent="-285750">
              <a:buFont typeface="Calibri Light" panose="020F0302020204030204" pitchFamily="34" charset="0"/>
              <a:buChar char="−"/>
            </a:pPr>
            <a:r>
              <a:rPr lang="fi-FI" dirty="0"/>
              <a:t>Lapsilla sekä nuorilla ja opiskelijoilla AB-alueella</a:t>
            </a:r>
          </a:p>
        </p:txBody>
      </p:sp>
      <p:sp>
        <p:nvSpPr>
          <p:cNvPr id="13" name="Sisällön paikkamerkki 2">
            <a:extLst>
              <a:ext uri="{FF2B5EF4-FFF2-40B4-BE49-F238E27FC236}">
                <a16:creationId xmlns:a16="http://schemas.microsoft.com/office/drawing/2014/main" id="{F1EFDB1A-F786-4C75-9B20-388E58AB80F9}"/>
              </a:ext>
            </a:extLst>
          </p:cNvPr>
          <p:cNvSpPr txBox="1">
            <a:spLocks/>
          </p:cNvSpPr>
          <p:nvPr/>
        </p:nvSpPr>
        <p:spPr>
          <a:xfrm>
            <a:off x="7822036" y="3049200"/>
            <a:ext cx="3376800" cy="104180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300"/>
              </a:spcAft>
              <a:buClr>
                <a:schemeClr val="accent1"/>
              </a:buClr>
              <a:buFont typeface="Wingdings" pitchFamily="2" charset="2"/>
              <a:buNone/>
              <a:defRPr sz="1600" baseline="0"/>
            </a:lvl1pPr>
            <a:lvl2pPr marL="460800" indent="-230400">
              <a:lnSpc>
                <a:spcPct val="90000"/>
              </a:lnSpc>
              <a:spcBef>
                <a:spcPts val="0"/>
              </a:spcBef>
              <a:buClr>
                <a:schemeClr val="accent1"/>
              </a:buClr>
              <a:buFont typeface="Arial" pitchFamily="34" charset="0"/>
              <a:buChar char="•"/>
              <a:defRPr sz="1600"/>
            </a:lvl2pPr>
            <a:lvl3pPr marL="691200" indent="-228600">
              <a:lnSpc>
                <a:spcPct val="90000"/>
              </a:lnSpc>
              <a:spcBef>
                <a:spcPts val="0"/>
              </a:spcBef>
              <a:buClr>
                <a:schemeClr val="accent1"/>
              </a:buClr>
              <a:buFont typeface="Arial" panose="020B0604020202020204" pitchFamily="34" charset="0"/>
              <a:buChar char="‒"/>
              <a:defRPr sz="1600"/>
            </a:lvl3pPr>
            <a:lvl4pPr marL="921600" indent="-228600">
              <a:lnSpc>
                <a:spcPct val="90000"/>
              </a:lnSpc>
              <a:spcBef>
                <a:spcPts val="0"/>
              </a:spcBef>
              <a:buClr>
                <a:schemeClr val="accent1"/>
              </a:buClr>
              <a:buFont typeface="Arial" panose="020B0604020202020204" pitchFamily="34" charset="0"/>
              <a:buChar char="‒"/>
              <a:defRPr sz="1600"/>
            </a:lvl4pPr>
            <a:lvl5pPr marL="1152000" indent="-228600">
              <a:lnSpc>
                <a:spcPct val="90000"/>
              </a:lnSpc>
              <a:spcBef>
                <a:spcPts val="0"/>
              </a:spcBef>
              <a:buClr>
                <a:schemeClr val="accent1"/>
              </a:buClr>
              <a:buFont typeface="Arial" panose="020B0604020202020204" pitchFamily="34" charset="0"/>
              <a:buChar char="‒"/>
              <a:defRPr sz="1600"/>
            </a:lvl5pPr>
            <a:lvl6pPr marL="1382400" indent="-228600">
              <a:lnSpc>
                <a:spcPct val="90000"/>
              </a:lnSpc>
              <a:spcBef>
                <a:spcPts val="0"/>
              </a:spcBef>
              <a:buClr>
                <a:schemeClr val="accent1"/>
              </a:buClr>
              <a:buFont typeface="Arial" panose="020B0604020202020204" pitchFamily="34" charset="0"/>
              <a:buChar char="‒"/>
              <a:defRPr sz="1600"/>
            </a:lvl6pPr>
            <a:lvl7pPr marL="1612800" indent="-228600">
              <a:lnSpc>
                <a:spcPct val="90000"/>
              </a:lnSpc>
              <a:spcBef>
                <a:spcPts val="0"/>
              </a:spcBef>
              <a:buClr>
                <a:schemeClr val="accent1"/>
              </a:buClr>
              <a:buFont typeface="Arial" panose="020B0604020202020204" pitchFamily="34" charset="0"/>
              <a:buChar char="‒"/>
              <a:defRPr sz="1600"/>
            </a:lvl7pPr>
            <a:lvl8pPr marL="1843200" indent="-228600">
              <a:lnSpc>
                <a:spcPct val="90000"/>
              </a:lnSpc>
              <a:spcBef>
                <a:spcPts val="0"/>
              </a:spcBef>
              <a:buClr>
                <a:schemeClr val="accent1"/>
              </a:buClr>
              <a:buFont typeface="Arial" panose="020B0604020202020204" pitchFamily="34" charset="0"/>
              <a:buChar char="‒"/>
              <a:defRPr sz="1600"/>
            </a:lvl8pPr>
            <a:lvl9pPr marL="2073600" indent="-228600">
              <a:lnSpc>
                <a:spcPct val="90000"/>
              </a:lnSpc>
              <a:spcBef>
                <a:spcPts val="0"/>
              </a:spcBef>
              <a:buClr>
                <a:schemeClr val="accent1"/>
              </a:buClr>
              <a:buFont typeface="Arial" panose="020B0604020202020204" pitchFamily="34" charset="0"/>
              <a:buChar char="‒"/>
              <a:defRPr sz="1600"/>
            </a:lvl9pPr>
          </a:lstStyle>
          <a:p>
            <a:r>
              <a:rPr lang="fi-FI" dirty="0"/>
              <a:t>Kertaliput:</a:t>
            </a:r>
          </a:p>
          <a:p>
            <a:pPr marL="285750" indent="-285750">
              <a:buFont typeface="Calibri Light" panose="020F0302020204030204" pitchFamily="34" charset="0"/>
              <a:buChar char="−"/>
            </a:pPr>
            <a:r>
              <a:rPr lang="fi-FI" dirty="0"/>
              <a:t>Aikuisilla nykyisellä 8 vyöhykkeen alueella</a:t>
            </a:r>
          </a:p>
        </p:txBody>
      </p:sp>
    </p:spTree>
    <p:extLst>
      <p:ext uri="{BB962C8B-B14F-4D97-AF65-F5344CB8AC3E}">
        <p14:creationId xmlns:p14="http://schemas.microsoft.com/office/powerpoint/2010/main" val="123355466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6A9AC9-7760-48ED-A828-C0D2E0645B10}"/>
              </a:ext>
            </a:extLst>
          </p:cNvPr>
          <p:cNvSpPr>
            <a:spLocks noGrp="1"/>
          </p:cNvSpPr>
          <p:nvPr>
            <p:ph type="title"/>
          </p:nvPr>
        </p:nvSpPr>
        <p:spPr/>
        <p:txBody>
          <a:bodyPr/>
          <a:lstStyle/>
          <a:p>
            <a:r>
              <a:rPr lang="fi-FI" dirty="0"/>
              <a:t>Vaikutukset lipputuloihin</a:t>
            </a:r>
          </a:p>
        </p:txBody>
      </p:sp>
      <p:sp>
        <p:nvSpPr>
          <p:cNvPr id="3" name="Sisällön paikkamerkki 2">
            <a:extLst>
              <a:ext uri="{FF2B5EF4-FFF2-40B4-BE49-F238E27FC236}">
                <a16:creationId xmlns:a16="http://schemas.microsoft.com/office/drawing/2014/main" id="{3CE4AB03-E0B0-406A-B72E-F37424C6AF7E}"/>
              </a:ext>
            </a:extLst>
          </p:cNvPr>
          <p:cNvSpPr>
            <a:spLocks noGrp="1"/>
          </p:cNvSpPr>
          <p:nvPr>
            <p:ph idx="1"/>
          </p:nvPr>
        </p:nvSpPr>
        <p:spPr>
          <a:xfrm>
            <a:off x="609600" y="1677600"/>
            <a:ext cx="10780298" cy="349200"/>
          </a:xfrm>
          <a:solidFill>
            <a:srgbClr val="C9E7A7"/>
          </a:solidFill>
        </p:spPr>
        <p:txBody>
          <a:bodyPr/>
          <a:lstStyle/>
          <a:p>
            <a:pPr marL="0" indent="0">
              <a:spcAft>
                <a:spcPts val="600"/>
              </a:spcAft>
              <a:buNone/>
            </a:pPr>
            <a:r>
              <a:rPr lang="fi-FI" b="1" dirty="0"/>
              <a:t>Lipputulot vähenevät 8,1 % = 930 000 euroa  </a:t>
            </a:r>
            <a:r>
              <a:rPr lang="fi-FI" dirty="0"/>
              <a:t>(11,5  10,6 milj. €)</a:t>
            </a:r>
          </a:p>
          <a:p>
            <a:pPr marL="0" indent="0">
              <a:spcAft>
                <a:spcPts val="600"/>
              </a:spcAft>
              <a:buNone/>
            </a:pPr>
            <a:endParaRPr lang="fi-FI" dirty="0"/>
          </a:p>
          <a:p>
            <a:pPr marL="0" indent="0">
              <a:spcAft>
                <a:spcPts val="600"/>
              </a:spcAft>
              <a:buNone/>
            </a:pPr>
            <a:endParaRPr lang="fi-FI" dirty="0"/>
          </a:p>
          <a:p>
            <a:pPr marL="0" indent="0">
              <a:spcAft>
                <a:spcPts val="600"/>
              </a:spcAft>
              <a:buNone/>
            </a:pPr>
            <a:endParaRPr lang="fi-FI" dirty="0"/>
          </a:p>
        </p:txBody>
      </p:sp>
      <p:sp>
        <p:nvSpPr>
          <p:cNvPr id="4" name="Päivämäärän paikkamerkki 3">
            <a:extLst>
              <a:ext uri="{FF2B5EF4-FFF2-40B4-BE49-F238E27FC236}">
                <a16:creationId xmlns:a16="http://schemas.microsoft.com/office/drawing/2014/main" id="{19897CEB-6285-49B2-A468-A4DB750FF643}"/>
              </a:ext>
            </a:extLst>
          </p:cNvPr>
          <p:cNvSpPr>
            <a:spLocks noGrp="1"/>
          </p:cNvSpPr>
          <p:nvPr>
            <p:ph type="dt" sz="half" idx="10"/>
          </p:nvPr>
        </p:nvSpPr>
        <p:spPr/>
        <p:txBody>
          <a:bodyPr/>
          <a:lstStyle/>
          <a:p>
            <a:fld id="{B0B8817A-9C08-4EA3-B3CE-2982CD89E245}" type="datetime1">
              <a:rPr lang="fi-FI" smtClean="0"/>
              <a:t>17.11.2020</a:t>
            </a:fld>
            <a:endParaRPr lang="fi-FI"/>
          </a:p>
        </p:txBody>
      </p:sp>
      <p:sp>
        <p:nvSpPr>
          <p:cNvPr id="5" name="Alatunnisteen paikkamerkki 4">
            <a:extLst>
              <a:ext uri="{FF2B5EF4-FFF2-40B4-BE49-F238E27FC236}">
                <a16:creationId xmlns:a16="http://schemas.microsoft.com/office/drawing/2014/main" id="{ED915746-4E53-41C7-9E91-759A67F9ABF0}"/>
              </a:ext>
            </a:extLst>
          </p:cNvPr>
          <p:cNvSpPr>
            <a:spLocks noGrp="1"/>
          </p:cNvSpPr>
          <p:nvPr>
            <p:ph type="ftr" sz="quarter" idx="11"/>
          </p:nvPr>
        </p:nvSpPr>
        <p:spPr/>
        <p:txBody>
          <a:bodyPr/>
          <a:lstStyle/>
          <a:p>
            <a:r>
              <a:rPr lang="fi-FI"/>
              <a:t>[Esittäjän nimi]</a:t>
            </a:r>
          </a:p>
        </p:txBody>
      </p:sp>
      <p:sp>
        <p:nvSpPr>
          <p:cNvPr id="6" name="Dian numeron paikkamerkki 5">
            <a:extLst>
              <a:ext uri="{FF2B5EF4-FFF2-40B4-BE49-F238E27FC236}">
                <a16:creationId xmlns:a16="http://schemas.microsoft.com/office/drawing/2014/main" id="{7DF19947-4568-4318-B6F9-6E7697B64980}"/>
              </a:ext>
            </a:extLst>
          </p:cNvPr>
          <p:cNvSpPr>
            <a:spLocks noGrp="1"/>
          </p:cNvSpPr>
          <p:nvPr>
            <p:ph type="sldNum" sz="quarter" idx="12"/>
          </p:nvPr>
        </p:nvSpPr>
        <p:spPr/>
        <p:txBody>
          <a:bodyPr/>
          <a:lstStyle/>
          <a:p>
            <a:fld id="{EB59C1E5-9392-4F9A-9014-AC739622B32D}" type="slidenum">
              <a:rPr lang="fi-FI" smtClean="0"/>
              <a:t>32</a:t>
            </a:fld>
            <a:endParaRPr lang="fi-FI"/>
          </a:p>
        </p:txBody>
      </p:sp>
      <p:sp>
        <p:nvSpPr>
          <p:cNvPr id="8" name="Sisällön paikkamerkki 2">
            <a:extLst>
              <a:ext uri="{FF2B5EF4-FFF2-40B4-BE49-F238E27FC236}">
                <a16:creationId xmlns:a16="http://schemas.microsoft.com/office/drawing/2014/main" id="{7C999585-114F-43D7-ACC0-38C3AB42E2F3}"/>
              </a:ext>
            </a:extLst>
          </p:cNvPr>
          <p:cNvSpPr txBox="1">
            <a:spLocks/>
          </p:cNvSpPr>
          <p:nvPr/>
        </p:nvSpPr>
        <p:spPr>
          <a:xfrm>
            <a:off x="609601" y="2382218"/>
            <a:ext cx="10780298" cy="3619964"/>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300"/>
              </a:spcAft>
              <a:buClr>
                <a:schemeClr val="accent1"/>
              </a:buClr>
              <a:buFont typeface="Wingdings" pitchFamily="2" charset="2"/>
              <a:buNone/>
              <a:defRPr sz="1600" baseline="0">
                <a:solidFill>
                  <a:schemeClr val="dk1"/>
                </a:solidFill>
              </a:defRPr>
            </a:lvl1pPr>
            <a:lvl2pPr marL="460800" indent="-230400">
              <a:lnSpc>
                <a:spcPct val="90000"/>
              </a:lnSpc>
              <a:spcBef>
                <a:spcPts val="0"/>
              </a:spcBef>
              <a:buClr>
                <a:schemeClr val="accent1"/>
              </a:buClr>
              <a:buFont typeface="Arial" pitchFamily="34" charset="0"/>
              <a:buChar char="•"/>
              <a:defRPr sz="1600">
                <a:solidFill>
                  <a:schemeClr val="dk1"/>
                </a:solidFill>
              </a:defRPr>
            </a:lvl2pPr>
            <a:lvl3pPr marL="691200" indent="-228600">
              <a:lnSpc>
                <a:spcPct val="90000"/>
              </a:lnSpc>
              <a:spcBef>
                <a:spcPts val="0"/>
              </a:spcBef>
              <a:buClr>
                <a:schemeClr val="accent1"/>
              </a:buClr>
              <a:buFont typeface="Arial" panose="020B0604020202020204" pitchFamily="34" charset="0"/>
              <a:buChar char="‒"/>
              <a:defRPr sz="1600">
                <a:solidFill>
                  <a:schemeClr val="dk1"/>
                </a:solidFill>
              </a:defRPr>
            </a:lvl3pPr>
            <a:lvl4pPr marL="921600" indent="-228600">
              <a:lnSpc>
                <a:spcPct val="90000"/>
              </a:lnSpc>
              <a:spcBef>
                <a:spcPts val="0"/>
              </a:spcBef>
              <a:buClr>
                <a:schemeClr val="accent1"/>
              </a:buClr>
              <a:buFont typeface="Arial" panose="020B0604020202020204" pitchFamily="34" charset="0"/>
              <a:buChar char="‒"/>
              <a:defRPr sz="1600">
                <a:solidFill>
                  <a:schemeClr val="dk1"/>
                </a:solidFill>
              </a:defRPr>
            </a:lvl4pPr>
            <a:lvl5pPr marL="1152000" indent="-228600">
              <a:lnSpc>
                <a:spcPct val="90000"/>
              </a:lnSpc>
              <a:spcBef>
                <a:spcPts val="0"/>
              </a:spcBef>
              <a:buClr>
                <a:schemeClr val="accent1"/>
              </a:buClr>
              <a:buFont typeface="Arial" panose="020B0604020202020204" pitchFamily="34" charset="0"/>
              <a:buChar char="‒"/>
              <a:defRPr sz="1600">
                <a:solidFill>
                  <a:schemeClr val="dk1"/>
                </a:solidFill>
              </a:defRPr>
            </a:lvl5pPr>
            <a:lvl6pPr marL="1382400" indent="-228600">
              <a:lnSpc>
                <a:spcPct val="90000"/>
              </a:lnSpc>
              <a:spcBef>
                <a:spcPts val="0"/>
              </a:spcBef>
              <a:buClr>
                <a:schemeClr val="accent1"/>
              </a:buClr>
              <a:buFont typeface="Arial" panose="020B0604020202020204" pitchFamily="34" charset="0"/>
              <a:buChar char="‒"/>
              <a:defRPr sz="1600">
                <a:solidFill>
                  <a:schemeClr val="dk1"/>
                </a:solidFill>
              </a:defRPr>
            </a:lvl6pPr>
            <a:lvl7pPr marL="1612800" indent="-228600">
              <a:lnSpc>
                <a:spcPct val="90000"/>
              </a:lnSpc>
              <a:spcBef>
                <a:spcPts val="0"/>
              </a:spcBef>
              <a:buClr>
                <a:schemeClr val="accent1"/>
              </a:buClr>
              <a:buFont typeface="Arial" panose="020B0604020202020204" pitchFamily="34" charset="0"/>
              <a:buChar char="‒"/>
              <a:defRPr sz="1600">
                <a:solidFill>
                  <a:schemeClr val="dk1"/>
                </a:solidFill>
              </a:defRPr>
            </a:lvl7pPr>
            <a:lvl8pPr marL="1843200" indent="-228600">
              <a:lnSpc>
                <a:spcPct val="90000"/>
              </a:lnSpc>
              <a:spcBef>
                <a:spcPts val="0"/>
              </a:spcBef>
              <a:buClr>
                <a:schemeClr val="accent1"/>
              </a:buClr>
              <a:buFont typeface="Arial" panose="020B0604020202020204" pitchFamily="34" charset="0"/>
              <a:buChar char="‒"/>
              <a:defRPr sz="1600">
                <a:solidFill>
                  <a:schemeClr val="dk1"/>
                </a:solidFill>
              </a:defRPr>
            </a:lvl8pPr>
            <a:lvl9pPr marL="2073600" indent="-228600">
              <a:lnSpc>
                <a:spcPct val="90000"/>
              </a:lnSpc>
              <a:spcBef>
                <a:spcPts val="0"/>
              </a:spcBef>
              <a:buClr>
                <a:schemeClr val="accent1"/>
              </a:buClr>
              <a:buFont typeface="Arial" panose="020B0604020202020204" pitchFamily="34" charset="0"/>
              <a:buChar char="‒"/>
              <a:defRPr sz="1600">
                <a:solidFill>
                  <a:schemeClr val="dk1"/>
                </a:solidFill>
              </a:defRPr>
            </a:lvl9pPr>
          </a:lstStyle>
          <a:p>
            <a:r>
              <a:rPr lang="fi-FI" dirty="0"/>
              <a:t>Lipputulot vähenevät eniten (yli 10 000 euroa):</a:t>
            </a:r>
          </a:p>
          <a:p>
            <a:endParaRPr lang="fi-FI" dirty="0"/>
          </a:p>
        </p:txBody>
      </p:sp>
      <p:sp>
        <p:nvSpPr>
          <p:cNvPr id="9" name="Sisällön paikkamerkki 2">
            <a:extLst>
              <a:ext uri="{FF2B5EF4-FFF2-40B4-BE49-F238E27FC236}">
                <a16:creationId xmlns:a16="http://schemas.microsoft.com/office/drawing/2014/main" id="{197D5AA3-D65B-491F-A635-9172737EA9E9}"/>
              </a:ext>
            </a:extLst>
          </p:cNvPr>
          <p:cNvSpPr txBox="1">
            <a:spLocks/>
          </p:cNvSpPr>
          <p:nvPr/>
        </p:nvSpPr>
        <p:spPr>
          <a:xfrm>
            <a:off x="7558574" y="2737636"/>
            <a:ext cx="3887538" cy="26317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300"/>
              </a:spcAft>
              <a:buClr>
                <a:schemeClr val="accent1"/>
              </a:buClr>
              <a:buFont typeface="Wingdings" pitchFamily="2" charset="2"/>
              <a:buNone/>
              <a:defRPr sz="1600" baseline="0">
                <a:solidFill>
                  <a:schemeClr val="dk1"/>
                </a:solidFill>
              </a:defRPr>
            </a:lvl1pPr>
            <a:lvl2pPr marL="460800" lvl="1" indent="-230400">
              <a:lnSpc>
                <a:spcPct val="90000"/>
              </a:lnSpc>
              <a:spcBef>
                <a:spcPts val="0"/>
              </a:spcBef>
              <a:buClr>
                <a:schemeClr val="accent1"/>
              </a:buClr>
              <a:buFont typeface="Arial" pitchFamily="34" charset="0"/>
              <a:buChar char="•"/>
              <a:defRPr sz="1600">
                <a:solidFill>
                  <a:schemeClr val="dk1"/>
                </a:solidFill>
              </a:defRPr>
            </a:lvl2pPr>
            <a:lvl3pPr marL="691200" indent="-228600">
              <a:lnSpc>
                <a:spcPct val="90000"/>
              </a:lnSpc>
              <a:spcBef>
                <a:spcPts val="0"/>
              </a:spcBef>
              <a:buClr>
                <a:schemeClr val="accent1"/>
              </a:buClr>
              <a:buFont typeface="Arial" panose="020B0604020202020204" pitchFamily="34" charset="0"/>
              <a:buChar char="‒"/>
              <a:defRPr sz="1600">
                <a:solidFill>
                  <a:schemeClr val="dk1"/>
                </a:solidFill>
              </a:defRPr>
            </a:lvl3pPr>
            <a:lvl4pPr marL="921600" indent="-228600">
              <a:lnSpc>
                <a:spcPct val="90000"/>
              </a:lnSpc>
              <a:spcBef>
                <a:spcPts val="0"/>
              </a:spcBef>
              <a:buClr>
                <a:schemeClr val="accent1"/>
              </a:buClr>
              <a:buFont typeface="Arial" panose="020B0604020202020204" pitchFamily="34" charset="0"/>
              <a:buChar char="‒"/>
              <a:defRPr sz="1600">
                <a:solidFill>
                  <a:schemeClr val="dk1"/>
                </a:solidFill>
              </a:defRPr>
            </a:lvl4pPr>
            <a:lvl5pPr marL="1152000" indent="-228600">
              <a:lnSpc>
                <a:spcPct val="90000"/>
              </a:lnSpc>
              <a:spcBef>
                <a:spcPts val="0"/>
              </a:spcBef>
              <a:buClr>
                <a:schemeClr val="accent1"/>
              </a:buClr>
              <a:buFont typeface="Arial" panose="020B0604020202020204" pitchFamily="34" charset="0"/>
              <a:buChar char="‒"/>
              <a:defRPr sz="1600">
                <a:solidFill>
                  <a:schemeClr val="dk1"/>
                </a:solidFill>
              </a:defRPr>
            </a:lvl5pPr>
            <a:lvl6pPr marL="1382400" indent="-228600">
              <a:lnSpc>
                <a:spcPct val="90000"/>
              </a:lnSpc>
              <a:spcBef>
                <a:spcPts val="0"/>
              </a:spcBef>
              <a:buClr>
                <a:schemeClr val="accent1"/>
              </a:buClr>
              <a:buFont typeface="Arial" panose="020B0604020202020204" pitchFamily="34" charset="0"/>
              <a:buChar char="‒"/>
              <a:defRPr sz="1600">
                <a:solidFill>
                  <a:schemeClr val="dk1"/>
                </a:solidFill>
              </a:defRPr>
            </a:lvl6pPr>
            <a:lvl7pPr marL="1612800" indent="-228600">
              <a:lnSpc>
                <a:spcPct val="90000"/>
              </a:lnSpc>
              <a:spcBef>
                <a:spcPts val="0"/>
              </a:spcBef>
              <a:buClr>
                <a:schemeClr val="accent1"/>
              </a:buClr>
              <a:buFont typeface="Arial" panose="020B0604020202020204" pitchFamily="34" charset="0"/>
              <a:buChar char="‒"/>
              <a:defRPr sz="1600">
                <a:solidFill>
                  <a:schemeClr val="dk1"/>
                </a:solidFill>
              </a:defRPr>
            </a:lvl7pPr>
            <a:lvl8pPr marL="1843200" indent="-228600">
              <a:lnSpc>
                <a:spcPct val="90000"/>
              </a:lnSpc>
              <a:spcBef>
                <a:spcPts val="0"/>
              </a:spcBef>
              <a:buClr>
                <a:schemeClr val="accent1"/>
              </a:buClr>
              <a:buFont typeface="Arial" panose="020B0604020202020204" pitchFamily="34" charset="0"/>
              <a:buChar char="‒"/>
              <a:defRPr sz="1600">
                <a:solidFill>
                  <a:schemeClr val="dk1"/>
                </a:solidFill>
              </a:defRPr>
            </a:lvl8pPr>
            <a:lvl9pPr marL="2073600" indent="-228600">
              <a:lnSpc>
                <a:spcPct val="90000"/>
              </a:lnSpc>
              <a:spcBef>
                <a:spcPts val="0"/>
              </a:spcBef>
              <a:buClr>
                <a:schemeClr val="accent1"/>
              </a:buClr>
              <a:buFont typeface="Arial" panose="020B0604020202020204" pitchFamily="34" charset="0"/>
              <a:buChar char="‒"/>
              <a:defRPr sz="1600">
                <a:solidFill>
                  <a:schemeClr val="dk1"/>
                </a:solidFill>
              </a:defRPr>
            </a:lvl9pPr>
          </a:lstStyle>
          <a:p>
            <a:r>
              <a:rPr lang="fi-FI" dirty="0"/>
              <a:t>Aikuisten arvoliput:</a:t>
            </a:r>
          </a:p>
          <a:p>
            <a:pPr marL="285750" indent="-285750">
              <a:buFont typeface="Calibri Light" panose="020F0302020204030204" pitchFamily="34" charset="0"/>
              <a:buChar char="−"/>
            </a:pPr>
            <a:r>
              <a:rPr lang="fi-FI" dirty="0"/>
              <a:t>Nykyiset 3 vyöhykkeen matkat: 31 000 €</a:t>
            </a:r>
          </a:p>
          <a:p>
            <a:pPr marL="285750" indent="-285750">
              <a:buFont typeface="Calibri Light" panose="020F0302020204030204" pitchFamily="34" charset="0"/>
              <a:buChar char="−"/>
            </a:pPr>
            <a:r>
              <a:rPr lang="fi-FI" dirty="0"/>
              <a:t>Nykyiset 4 vyöhykkeen matkat: 30 000 €</a:t>
            </a:r>
          </a:p>
          <a:p>
            <a:pPr marL="285750" indent="-285750">
              <a:buFont typeface="Calibri Light" panose="020F0302020204030204" pitchFamily="34" charset="0"/>
              <a:buChar char="−"/>
            </a:pPr>
            <a:r>
              <a:rPr lang="fi-FI" dirty="0"/>
              <a:t>Nykyiset 5 vyöhykkeen matkat: 27 000 €</a:t>
            </a:r>
          </a:p>
          <a:p>
            <a:pPr marL="285750" indent="-285750">
              <a:buFont typeface="Calibri Light" panose="020F0302020204030204" pitchFamily="34" charset="0"/>
              <a:buChar char="−"/>
            </a:pPr>
            <a:r>
              <a:rPr lang="fi-FI" dirty="0"/>
              <a:t>Nykyiset 8 vyöhykkeen matkat: 45 000 €</a:t>
            </a:r>
          </a:p>
          <a:p>
            <a:r>
              <a:rPr lang="fi-FI" dirty="0"/>
              <a:t>Lasten arvoliput:</a:t>
            </a:r>
          </a:p>
          <a:p>
            <a:pPr marL="285750" indent="-285750">
              <a:buFont typeface="Calibri Light" panose="020F0302020204030204" pitchFamily="34" charset="0"/>
              <a:buChar char="−"/>
            </a:pPr>
            <a:r>
              <a:rPr lang="fi-FI" dirty="0"/>
              <a:t>Nykyiset 2 vyöhykkeen matkat: 70 000 €</a:t>
            </a:r>
          </a:p>
          <a:p>
            <a:pPr marL="285750" indent="-285750">
              <a:buFont typeface="Calibri Light" panose="020F0302020204030204" pitchFamily="34" charset="0"/>
              <a:buChar char="−"/>
            </a:pPr>
            <a:r>
              <a:rPr lang="fi-FI" dirty="0"/>
              <a:t>Nykyiset 3 vyöhykkeen matkat: 16 000 €</a:t>
            </a:r>
          </a:p>
          <a:p>
            <a:pPr marL="285750" indent="-285750">
              <a:buFont typeface="Calibri Light" panose="020F0302020204030204" pitchFamily="34" charset="0"/>
              <a:buChar char="−"/>
            </a:pPr>
            <a:r>
              <a:rPr lang="fi-FI" dirty="0"/>
              <a:t>Nykyiset 4 vyöhykkeen matkat: 11 000 €</a:t>
            </a:r>
          </a:p>
          <a:p>
            <a:r>
              <a:rPr lang="fi-FI" dirty="0"/>
              <a:t>Nuorten ja opiskelijoiden arvoliput :</a:t>
            </a:r>
          </a:p>
          <a:p>
            <a:pPr marL="285750" indent="-285750">
              <a:buFont typeface="Calibri Light" panose="020F0302020204030204" pitchFamily="34" charset="0"/>
              <a:buChar char="−"/>
            </a:pPr>
            <a:r>
              <a:rPr lang="fi-FI" dirty="0"/>
              <a:t>Nykyiset 2 vyöhykkeen matkat: -55 000 €</a:t>
            </a:r>
          </a:p>
          <a:p>
            <a:endParaRPr lang="fi-FI" dirty="0"/>
          </a:p>
        </p:txBody>
      </p:sp>
      <p:sp>
        <p:nvSpPr>
          <p:cNvPr id="10" name="Sisällön paikkamerkki 2">
            <a:extLst>
              <a:ext uri="{FF2B5EF4-FFF2-40B4-BE49-F238E27FC236}">
                <a16:creationId xmlns:a16="http://schemas.microsoft.com/office/drawing/2014/main" id="{3CB13866-990A-4C13-A441-77346389EE7C}"/>
              </a:ext>
            </a:extLst>
          </p:cNvPr>
          <p:cNvSpPr txBox="1">
            <a:spLocks/>
          </p:cNvSpPr>
          <p:nvPr/>
        </p:nvSpPr>
        <p:spPr>
          <a:xfrm>
            <a:off x="802101" y="2737636"/>
            <a:ext cx="2884074" cy="26317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300"/>
              </a:spcAft>
              <a:buClr>
                <a:schemeClr val="accent1"/>
              </a:buClr>
              <a:buFont typeface="Wingdings" pitchFamily="2" charset="2"/>
              <a:buNone/>
              <a:defRPr sz="1600" baseline="0"/>
            </a:lvl1pPr>
            <a:lvl2pPr marL="460800" indent="-230400">
              <a:lnSpc>
                <a:spcPct val="90000"/>
              </a:lnSpc>
              <a:spcBef>
                <a:spcPts val="0"/>
              </a:spcBef>
              <a:buClr>
                <a:schemeClr val="accent1"/>
              </a:buClr>
              <a:buFont typeface="Arial" pitchFamily="34" charset="0"/>
              <a:buChar char="•"/>
              <a:defRPr sz="1600"/>
            </a:lvl2pPr>
            <a:lvl3pPr marL="691200" indent="-228600">
              <a:lnSpc>
                <a:spcPct val="90000"/>
              </a:lnSpc>
              <a:spcBef>
                <a:spcPts val="0"/>
              </a:spcBef>
              <a:buClr>
                <a:schemeClr val="accent1"/>
              </a:buClr>
              <a:buFont typeface="Arial" panose="020B0604020202020204" pitchFamily="34" charset="0"/>
              <a:buChar char="‒"/>
              <a:defRPr sz="1600"/>
            </a:lvl3pPr>
            <a:lvl4pPr marL="921600" indent="-228600">
              <a:lnSpc>
                <a:spcPct val="90000"/>
              </a:lnSpc>
              <a:spcBef>
                <a:spcPts val="0"/>
              </a:spcBef>
              <a:buClr>
                <a:schemeClr val="accent1"/>
              </a:buClr>
              <a:buFont typeface="Arial" panose="020B0604020202020204" pitchFamily="34" charset="0"/>
              <a:buChar char="‒"/>
              <a:defRPr sz="1600"/>
            </a:lvl4pPr>
            <a:lvl5pPr marL="1152000" indent="-228600">
              <a:lnSpc>
                <a:spcPct val="90000"/>
              </a:lnSpc>
              <a:spcBef>
                <a:spcPts val="0"/>
              </a:spcBef>
              <a:buClr>
                <a:schemeClr val="accent1"/>
              </a:buClr>
              <a:buFont typeface="Arial" panose="020B0604020202020204" pitchFamily="34" charset="0"/>
              <a:buChar char="‒"/>
              <a:defRPr sz="1600"/>
            </a:lvl5pPr>
            <a:lvl6pPr marL="1382400" indent="-228600">
              <a:lnSpc>
                <a:spcPct val="90000"/>
              </a:lnSpc>
              <a:spcBef>
                <a:spcPts val="0"/>
              </a:spcBef>
              <a:buClr>
                <a:schemeClr val="accent1"/>
              </a:buClr>
              <a:buFont typeface="Arial" panose="020B0604020202020204" pitchFamily="34" charset="0"/>
              <a:buChar char="‒"/>
              <a:defRPr sz="1600"/>
            </a:lvl6pPr>
            <a:lvl7pPr marL="1612800" indent="-228600">
              <a:lnSpc>
                <a:spcPct val="90000"/>
              </a:lnSpc>
              <a:spcBef>
                <a:spcPts val="0"/>
              </a:spcBef>
              <a:buClr>
                <a:schemeClr val="accent1"/>
              </a:buClr>
              <a:buFont typeface="Arial" panose="020B0604020202020204" pitchFamily="34" charset="0"/>
              <a:buChar char="‒"/>
              <a:defRPr sz="1600"/>
            </a:lvl7pPr>
            <a:lvl8pPr marL="1843200" indent="-228600">
              <a:lnSpc>
                <a:spcPct val="90000"/>
              </a:lnSpc>
              <a:spcBef>
                <a:spcPts val="0"/>
              </a:spcBef>
              <a:buClr>
                <a:schemeClr val="accent1"/>
              </a:buClr>
              <a:buFont typeface="Arial" panose="020B0604020202020204" pitchFamily="34" charset="0"/>
              <a:buChar char="‒"/>
              <a:defRPr sz="1600"/>
            </a:lvl8pPr>
            <a:lvl9pPr marL="2073600" indent="-228600">
              <a:lnSpc>
                <a:spcPct val="90000"/>
              </a:lnSpc>
              <a:spcBef>
                <a:spcPts val="0"/>
              </a:spcBef>
              <a:buClr>
                <a:schemeClr val="accent1"/>
              </a:buClr>
              <a:buFont typeface="Arial" panose="020B0604020202020204" pitchFamily="34" charset="0"/>
              <a:buChar char="‒"/>
              <a:defRPr sz="1600"/>
            </a:lvl9pPr>
          </a:lstStyle>
          <a:p>
            <a:r>
              <a:rPr lang="fi-FI" dirty="0"/>
              <a:t>AF1 -alueen kausilippu:</a:t>
            </a:r>
          </a:p>
          <a:p>
            <a:pPr marL="285750" indent="-285750">
              <a:buFont typeface="Calibri Light" panose="020F0302020204030204" pitchFamily="34" charset="0"/>
              <a:buChar char="−"/>
            </a:pPr>
            <a:r>
              <a:rPr lang="fi-FI" dirty="0"/>
              <a:t>Aikuiset: 105 000 € </a:t>
            </a:r>
            <a:br>
              <a:rPr lang="fi-FI" dirty="0"/>
            </a:br>
            <a:r>
              <a:rPr lang="fi-FI" dirty="0"/>
              <a:t>(lisäksi AI -alue: 48 000 €)</a:t>
            </a:r>
          </a:p>
          <a:p>
            <a:pPr marL="285750" indent="-285750">
              <a:buFont typeface="Calibri Light" panose="020F0302020204030204" pitchFamily="34" charset="0"/>
              <a:buChar char="−"/>
            </a:pPr>
            <a:r>
              <a:rPr lang="fi-FI" dirty="0"/>
              <a:t>Lapset: 11 000 €</a:t>
            </a:r>
          </a:p>
          <a:p>
            <a:pPr marL="285750" indent="-285750">
              <a:buFont typeface="Calibri Light" panose="020F0302020204030204" pitchFamily="34" charset="0"/>
              <a:buChar char="−"/>
            </a:pPr>
            <a:r>
              <a:rPr lang="fi-FI" dirty="0"/>
              <a:t>Nuoret + opiskelijat: 14 000 €</a:t>
            </a:r>
          </a:p>
          <a:p>
            <a:r>
              <a:rPr lang="fi-FI" dirty="0"/>
              <a:t>Lisäksi senioreiden kausilipulla AB-alueella: 34 000 €</a:t>
            </a:r>
          </a:p>
        </p:txBody>
      </p:sp>
      <p:sp>
        <p:nvSpPr>
          <p:cNvPr id="11" name="Sisällön paikkamerkki 2">
            <a:extLst>
              <a:ext uri="{FF2B5EF4-FFF2-40B4-BE49-F238E27FC236}">
                <a16:creationId xmlns:a16="http://schemas.microsoft.com/office/drawing/2014/main" id="{C17C92A4-6682-43D3-BEB7-D5FC423208C9}"/>
              </a:ext>
            </a:extLst>
          </p:cNvPr>
          <p:cNvSpPr txBox="1">
            <a:spLocks/>
          </p:cNvSpPr>
          <p:nvPr/>
        </p:nvSpPr>
        <p:spPr>
          <a:xfrm>
            <a:off x="3617774" y="2737636"/>
            <a:ext cx="4054425" cy="26317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300"/>
              </a:spcAft>
              <a:buClr>
                <a:schemeClr val="accent1"/>
              </a:buClr>
              <a:buFont typeface="Wingdings" pitchFamily="2" charset="2"/>
              <a:buNone/>
              <a:defRPr sz="1600" baseline="0"/>
            </a:lvl1pPr>
            <a:lvl2pPr marL="460800" indent="-230400">
              <a:lnSpc>
                <a:spcPct val="90000"/>
              </a:lnSpc>
              <a:spcBef>
                <a:spcPts val="0"/>
              </a:spcBef>
              <a:buClr>
                <a:schemeClr val="accent1"/>
              </a:buClr>
              <a:buFont typeface="Arial" pitchFamily="34" charset="0"/>
              <a:buChar char="•"/>
              <a:defRPr sz="1600"/>
            </a:lvl2pPr>
            <a:lvl3pPr marL="691200" indent="-228600">
              <a:lnSpc>
                <a:spcPct val="90000"/>
              </a:lnSpc>
              <a:spcBef>
                <a:spcPts val="0"/>
              </a:spcBef>
              <a:buClr>
                <a:schemeClr val="accent1"/>
              </a:buClr>
              <a:buFont typeface="Arial" panose="020B0604020202020204" pitchFamily="34" charset="0"/>
              <a:buChar char="‒"/>
              <a:defRPr sz="1600"/>
            </a:lvl3pPr>
            <a:lvl4pPr marL="921600" indent="-228600">
              <a:lnSpc>
                <a:spcPct val="90000"/>
              </a:lnSpc>
              <a:spcBef>
                <a:spcPts val="0"/>
              </a:spcBef>
              <a:buClr>
                <a:schemeClr val="accent1"/>
              </a:buClr>
              <a:buFont typeface="Arial" panose="020B0604020202020204" pitchFamily="34" charset="0"/>
              <a:buChar char="‒"/>
              <a:defRPr sz="1600"/>
            </a:lvl4pPr>
            <a:lvl5pPr marL="1152000" indent="-228600">
              <a:lnSpc>
                <a:spcPct val="90000"/>
              </a:lnSpc>
              <a:spcBef>
                <a:spcPts val="0"/>
              </a:spcBef>
              <a:buClr>
                <a:schemeClr val="accent1"/>
              </a:buClr>
              <a:buFont typeface="Arial" panose="020B0604020202020204" pitchFamily="34" charset="0"/>
              <a:buChar char="‒"/>
              <a:defRPr sz="1600"/>
            </a:lvl5pPr>
            <a:lvl6pPr marL="1382400" indent="-228600">
              <a:lnSpc>
                <a:spcPct val="90000"/>
              </a:lnSpc>
              <a:spcBef>
                <a:spcPts val="0"/>
              </a:spcBef>
              <a:buClr>
                <a:schemeClr val="accent1"/>
              </a:buClr>
              <a:buFont typeface="Arial" panose="020B0604020202020204" pitchFamily="34" charset="0"/>
              <a:buChar char="‒"/>
              <a:defRPr sz="1600"/>
            </a:lvl6pPr>
            <a:lvl7pPr marL="1612800" indent="-228600">
              <a:lnSpc>
                <a:spcPct val="90000"/>
              </a:lnSpc>
              <a:spcBef>
                <a:spcPts val="0"/>
              </a:spcBef>
              <a:buClr>
                <a:schemeClr val="accent1"/>
              </a:buClr>
              <a:buFont typeface="Arial" panose="020B0604020202020204" pitchFamily="34" charset="0"/>
              <a:buChar char="‒"/>
              <a:defRPr sz="1600"/>
            </a:lvl7pPr>
            <a:lvl8pPr marL="1843200" indent="-228600">
              <a:lnSpc>
                <a:spcPct val="90000"/>
              </a:lnSpc>
              <a:spcBef>
                <a:spcPts val="0"/>
              </a:spcBef>
              <a:buClr>
                <a:schemeClr val="accent1"/>
              </a:buClr>
              <a:buFont typeface="Arial" panose="020B0604020202020204" pitchFamily="34" charset="0"/>
              <a:buChar char="‒"/>
              <a:defRPr sz="1600"/>
            </a:lvl8pPr>
            <a:lvl9pPr marL="2073600" indent="-228600">
              <a:lnSpc>
                <a:spcPct val="90000"/>
              </a:lnSpc>
              <a:spcBef>
                <a:spcPts val="0"/>
              </a:spcBef>
              <a:buClr>
                <a:schemeClr val="accent1"/>
              </a:buClr>
              <a:buFont typeface="Arial" panose="020B0604020202020204" pitchFamily="34" charset="0"/>
              <a:buChar char="‒"/>
              <a:defRPr sz="1600"/>
            </a:lvl9pPr>
          </a:lstStyle>
          <a:p>
            <a:r>
              <a:rPr lang="fi-FI" dirty="0"/>
              <a:t>Aikuisten kertaliput: </a:t>
            </a:r>
          </a:p>
          <a:p>
            <a:pPr marL="285750" indent="-285750">
              <a:buFont typeface="Calibri Light" panose="020F0302020204030204" pitchFamily="34" charset="0"/>
              <a:buChar char="−"/>
            </a:pPr>
            <a:r>
              <a:rPr lang="fi-FI" dirty="0"/>
              <a:t>Nykyiset 3 vyöhykkeen matkat: 21 000 €</a:t>
            </a:r>
          </a:p>
          <a:p>
            <a:pPr marL="285750" indent="-285750">
              <a:buFont typeface="Calibri Light" panose="020F0302020204030204" pitchFamily="34" charset="0"/>
              <a:buChar char="−"/>
            </a:pPr>
            <a:r>
              <a:rPr lang="fi-FI" dirty="0"/>
              <a:t>Nykyiset 4 vyöhykkeen matkat: 38 000 €</a:t>
            </a:r>
          </a:p>
          <a:p>
            <a:pPr marL="285750" indent="-285750">
              <a:buFont typeface="Calibri Light" panose="020F0302020204030204" pitchFamily="34" charset="0"/>
              <a:buChar char="−"/>
            </a:pPr>
            <a:r>
              <a:rPr lang="fi-FI" dirty="0"/>
              <a:t>Nykyiset 5 vyöhykkeen matkat: 60 000 €</a:t>
            </a:r>
          </a:p>
          <a:p>
            <a:pPr marL="285750" indent="-285750">
              <a:buFont typeface="Calibri Light" panose="020F0302020204030204" pitchFamily="34" charset="0"/>
              <a:buChar char="−"/>
            </a:pPr>
            <a:r>
              <a:rPr lang="fi-FI" dirty="0"/>
              <a:t>Nykyiset 8 vyöhykkeen matkat: 138 000 €</a:t>
            </a:r>
          </a:p>
          <a:p>
            <a:pPr marL="285750" indent="-285750">
              <a:buFont typeface="Calibri Light" panose="020F0302020204030204" pitchFamily="34" charset="0"/>
              <a:buChar char="−"/>
            </a:pPr>
            <a:r>
              <a:rPr lang="fi-FI" dirty="0"/>
              <a:t>Lisäksi AI-alueella nykyiset 2 vyöhykkeen matkat: 15 000 €</a:t>
            </a:r>
          </a:p>
          <a:p>
            <a:r>
              <a:rPr lang="fi-FI" dirty="0"/>
              <a:t>Lasten kertaliput:</a:t>
            </a:r>
          </a:p>
          <a:p>
            <a:pPr marL="285750" indent="-285750">
              <a:buFont typeface="Calibri Light" panose="020F0302020204030204" pitchFamily="34" charset="0"/>
              <a:buChar char="−"/>
            </a:pPr>
            <a:r>
              <a:rPr lang="fi-FI" dirty="0"/>
              <a:t>Nykyiset 5 vyöhykkeen matkat: 15 000 €</a:t>
            </a:r>
          </a:p>
          <a:p>
            <a:pPr marL="285750" indent="-285750">
              <a:buFont typeface="Calibri Light" panose="020F0302020204030204" pitchFamily="34" charset="0"/>
              <a:buChar char="−"/>
            </a:pPr>
            <a:r>
              <a:rPr lang="fi-FI" dirty="0"/>
              <a:t>Nykyiset 8 vyöhykkeen matkat: 28 000 €</a:t>
            </a:r>
          </a:p>
        </p:txBody>
      </p:sp>
    </p:spTree>
    <p:extLst>
      <p:ext uri="{BB962C8B-B14F-4D97-AF65-F5344CB8AC3E}">
        <p14:creationId xmlns:p14="http://schemas.microsoft.com/office/powerpoint/2010/main" val="53070533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565C20-01D8-4FCF-B0BC-2254E11B9C20}"/>
              </a:ext>
            </a:extLst>
          </p:cNvPr>
          <p:cNvSpPr>
            <a:spLocks noGrp="1"/>
          </p:cNvSpPr>
          <p:nvPr>
            <p:ph type="title"/>
          </p:nvPr>
        </p:nvSpPr>
        <p:spPr/>
        <p:txBody>
          <a:bodyPr/>
          <a:lstStyle/>
          <a:p>
            <a:r>
              <a:rPr lang="fi-FI" dirty="0"/>
              <a:t>Arvio lipputulojen muutoksista kunnittain</a:t>
            </a:r>
          </a:p>
        </p:txBody>
      </p:sp>
      <p:graphicFrame>
        <p:nvGraphicFramePr>
          <p:cNvPr id="7" name="Taulukko 7">
            <a:extLst>
              <a:ext uri="{FF2B5EF4-FFF2-40B4-BE49-F238E27FC236}">
                <a16:creationId xmlns:a16="http://schemas.microsoft.com/office/drawing/2014/main" id="{217F2C9E-9E10-427F-86C9-A16A82B49363}"/>
              </a:ext>
            </a:extLst>
          </p:cNvPr>
          <p:cNvGraphicFramePr>
            <a:graphicFrameLocks noGrp="1"/>
          </p:cNvGraphicFramePr>
          <p:nvPr>
            <p:ph idx="1"/>
            <p:extLst>
              <p:ext uri="{D42A27DB-BD31-4B8C-83A1-F6EECF244321}">
                <p14:modId xmlns:p14="http://schemas.microsoft.com/office/powerpoint/2010/main" val="3920859907"/>
              </p:ext>
            </p:extLst>
          </p:nvPr>
        </p:nvGraphicFramePr>
        <p:xfrm>
          <a:off x="609600" y="1677988"/>
          <a:ext cx="6224337" cy="4043680"/>
        </p:xfrm>
        <a:graphic>
          <a:graphicData uri="http://schemas.openxmlformats.org/drawingml/2006/table">
            <a:tbl>
              <a:tblPr firstRow="1" bandRow="1">
                <a:tableStyleId>{B301B821-A1FF-4177-AEE7-76D212191A09}</a:tableStyleId>
              </a:tblPr>
              <a:tblGrid>
                <a:gridCol w="1403684">
                  <a:extLst>
                    <a:ext uri="{9D8B030D-6E8A-4147-A177-3AD203B41FA5}">
                      <a16:colId xmlns:a16="http://schemas.microsoft.com/office/drawing/2014/main" val="692263982"/>
                    </a:ext>
                  </a:extLst>
                </a:gridCol>
                <a:gridCol w="2013284">
                  <a:extLst>
                    <a:ext uri="{9D8B030D-6E8A-4147-A177-3AD203B41FA5}">
                      <a16:colId xmlns:a16="http://schemas.microsoft.com/office/drawing/2014/main" val="2408897967"/>
                    </a:ext>
                  </a:extLst>
                </a:gridCol>
                <a:gridCol w="2807369">
                  <a:extLst>
                    <a:ext uri="{9D8B030D-6E8A-4147-A177-3AD203B41FA5}">
                      <a16:colId xmlns:a16="http://schemas.microsoft.com/office/drawing/2014/main" val="2912004712"/>
                    </a:ext>
                  </a:extLst>
                </a:gridCol>
              </a:tblGrid>
              <a:tr h="287170">
                <a:tc>
                  <a:txBody>
                    <a:bodyPr/>
                    <a:lstStyle/>
                    <a:p>
                      <a:r>
                        <a:rPr lang="fi-FI" sz="1600" dirty="0"/>
                        <a:t>Kunta</a:t>
                      </a:r>
                    </a:p>
                  </a:txBody>
                  <a:tcPr/>
                </a:tc>
                <a:tc>
                  <a:txBody>
                    <a:bodyPr/>
                    <a:lstStyle/>
                    <a:p>
                      <a:r>
                        <a:rPr lang="fi-FI" sz="1600" dirty="0"/>
                        <a:t>Nousujen osuus</a:t>
                      </a:r>
                    </a:p>
                  </a:txBody>
                  <a:tcPr/>
                </a:tc>
                <a:tc>
                  <a:txBody>
                    <a:bodyPr/>
                    <a:lstStyle/>
                    <a:p>
                      <a:r>
                        <a:rPr lang="fi-FI" sz="1600" dirty="0"/>
                        <a:t>Lipputulojen muutos / vuosi</a:t>
                      </a:r>
                      <a:endParaRPr lang="fi-FI" sz="1600" dirty="0">
                        <a:solidFill>
                          <a:schemeClr val="bg1"/>
                        </a:solidFill>
                      </a:endParaRPr>
                    </a:p>
                  </a:txBody>
                  <a:tcPr/>
                </a:tc>
                <a:extLst>
                  <a:ext uri="{0D108BD9-81ED-4DB2-BD59-A6C34878D82A}">
                    <a16:rowId xmlns:a16="http://schemas.microsoft.com/office/drawing/2014/main" val="430606914"/>
                  </a:ext>
                </a:extLst>
              </a:tr>
              <a:tr h="370840">
                <a:tc>
                  <a:txBody>
                    <a:bodyPr/>
                    <a:lstStyle/>
                    <a:p>
                      <a:r>
                        <a:rPr lang="fi-FI" sz="1600" dirty="0"/>
                        <a:t>Asikkala</a:t>
                      </a:r>
                    </a:p>
                  </a:txBody>
                  <a:tcPr/>
                </a:tc>
                <a:tc>
                  <a:txBody>
                    <a:bodyPr/>
                    <a:lstStyle/>
                    <a:p>
                      <a:r>
                        <a:rPr lang="fi-FI" sz="1600" dirty="0"/>
                        <a:t>alle 1 %</a:t>
                      </a:r>
                    </a:p>
                  </a:txBody>
                  <a:tcPr/>
                </a:tc>
                <a:tc>
                  <a:txBody>
                    <a:bodyPr/>
                    <a:lstStyle/>
                    <a:p>
                      <a:r>
                        <a:rPr lang="fi-FI" sz="1600" dirty="0"/>
                        <a:t>vähäinen</a:t>
                      </a:r>
                    </a:p>
                  </a:txBody>
                  <a:tcPr/>
                </a:tc>
                <a:extLst>
                  <a:ext uri="{0D108BD9-81ED-4DB2-BD59-A6C34878D82A}">
                    <a16:rowId xmlns:a16="http://schemas.microsoft.com/office/drawing/2014/main" val="2514130657"/>
                  </a:ext>
                </a:extLst>
              </a:tr>
              <a:tr h="370840">
                <a:tc>
                  <a:txBody>
                    <a:bodyPr/>
                    <a:lstStyle/>
                    <a:p>
                      <a:r>
                        <a:rPr lang="fi-FI" sz="1600" dirty="0"/>
                        <a:t>Hartola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alle 1 %</a:t>
                      </a:r>
                    </a:p>
                  </a:txBody>
                  <a:tcPr/>
                </a:tc>
                <a:tc>
                  <a:txBody>
                    <a:bodyPr/>
                    <a:lstStyle/>
                    <a:p>
                      <a:r>
                        <a:rPr lang="fi-FI" sz="1600" dirty="0"/>
                        <a:t>vähäinen</a:t>
                      </a:r>
                    </a:p>
                  </a:txBody>
                  <a:tcPr/>
                </a:tc>
                <a:extLst>
                  <a:ext uri="{0D108BD9-81ED-4DB2-BD59-A6C34878D82A}">
                    <a16:rowId xmlns:a16="http://schemas.microsoft.com/office/drawing/2014/main" val="2618932567"/>
                  </a:ext>
                </a:extLst>
              </a:tr>
              <a:tr h="370840">
                <a:tc>
                  <a:txBody>
                    <a:bodyPr/>
                    <a:lstStyle/>
                    <a:p>
                      <a:r>
                        <a:rPr lang="fi-FI" sz="1600" dirty="0"/>
                        <a:t>Heinola</a:t>
                      </a:r>
                    </a:p>
                  </a:txBody>
                  <a:tcPr/>
                </a:tc>
                <a:tc>
                  <a:txBody>
                    <a:bodyPr/>
                    <a:lstStyle/>
                    <a:p>
                      <a:r>
                        <a:rPr lang="fi-FI" sz="1600" dirty="0"/>
                        <a:t>n. 3 %</a:t>
                      </a:r>
                    </a:p>
                  </a:txBody>
                  <a:tcPr/>
                </a:tc>
                <a:tc>
                  <a:txBody>
                    <a:bodyPr/>
                    <a:lstStyle/>
                    <a:p>
                      <a:r>
                        <a:rPr lang="fi-FI" sz="1600" dirty="0"/>
                        <a:t>-20 000 €</a:t>
                      </a:r>
                    </a:p>
                  </a:txBody>
                  <a:tcPr/>
                </a:tc>
                <a:extLst>
                  <a:ext uri="{0D108BD9-81ED-4DB2-BD59-A6C34878D82A}">
                    <a16:rowId xmlns:a16="http://schemas.microsoft.com/office/drawing/2014/main" val="3512129423"/>
                  </a:ext>
                </a:extLst>
              </a:tr>
              <a:tr h="370840">
                <a:tc>
                  <a:txBody>
                    <a:bodyPr/>
                    <a:lstStyle/>
                    <a:p>
                      <a:r>
                        <a:rPr lang="fi-FI" sz="1600" dirty="0"/>
                        <a:t>Hollola</a:t>
                      </a:r>
                    </a:p>
                  </a:txBody>
                  <a:tcPr/>
                </a:tc>
                <a:tc>
                  <a:txBody>
                    <a:bodyPr/>
                    <a:lstStyle/>
                    <a:p>
                      <a:r>
                        <a:rPr lang="fi-FI" sz="1600" dirty="0"/>
                        <a:t>n. 5 %</a:t>
                      </a:r>
                    </a:p>
                  </a:txBody>
                  <a:tcPr/>
                </a:tc>
                <a:tc>
                  <a:txBody>
                    <a:bodyPr/>
                    <a:lstStyle/>
                    <a:p>
                      <a:r>
                        <a:rPr lang="fi-FI" sz="1600" dirty="0"/>
                        <a:t>-50 000 €</a:t>
                      </a:r>
                    </a:p>
                  </a:txBody>
                  <a:tcPr/>
                </a:tc>
                <a:extLst>
                  <a:ext uri="{0D108BD9-81ED-4DB2-BD59-A6C34878D82A}">
                    <a16:rowId xmlns:a16="http://schemas.microsoft.com/office/drawing/2014/main" val="2104466370"/>
                  </a:ext>
                </a:extLst>
              </a:tr>
              <a:tr h="370840">
                <a:tc>
                  <a:txBody>
                    <a:bodyPr/>
                    <a:lstStyle/>
                    <a:p>
                      <a:r>
                        <a:rPr lang="fi-FI" sz="1600" dirty="0"/>
                        <a:t>Kärkölä</a:t>
                      </a:r>
                    </a:p>
                  </a:txBody>
                  <a:tcPr/>
                </a:tc>
                <a:tc>
                  <a:txBody>
                    <a:bodyPr/>
                    <a:lstStyle/>
                    <a:p>
                      <a:r>
                        <a:rPr lang="fi-FI" sz="1600" dirty="0"/>
                        <a:t>alle 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vähäinen</a:t>
                      </a:r>
                    </a:p>
                  </a:txBody>
                  <a:tcPr/>
                </a:tc>
                <a:extLst>
                  <a:ext uri="{0D108BD9-81ED-4DB2-BD59-A6C34878D82A}">
                    <a16:rowId xmlns:a16="http://schemas.microsoft.com/office/drawing/2014/main" val="1653130100"/>
                  </a:ext>
                </a:extLst>
              </a:tr>
              <a:tr h="370840">
                <a:tc>
                  <a:txBody>
                    <a:bodyPr/>
                    <a:lstStyle/>
                    <a:p>
                      <a:r>
                        <a:rPr lang="fi-FI" sz="1600" dirty="0"/>
                        <a:t>Lahti</a:t>
                      </a:r>
                    </a:p>
                  </a:txBody>
                  <a:tcPr/>
                </a:tc>
                <a:tc>
                  <a:txBody>
                    <a:bodyPr/>
                    <a:lstStyle/>
                    <a:p>
                      <a:r>
                        <a:rPr lang="fi-FI" sz="1600" dirty="0"/>
                        <a:t>n. 90 %</a:t>
                      </a:r>
                    </a:p>
                  </a:txBody>
                  <a:tcPr/>
                </a:tc>
                <a:tc>
                  <a:txBody>
                    <a:bodyPr/>
                    <a:lstStyle/>
                    <a:p>
                      <a:r>
                        <a:rPr lang="fi-FI" sz="1600" dirty="0"/>
                        <a:t>-800 000 €</a:t>
                      </a:r>
                    </a:p>
                  </a:txBody>
                  <a:tcPr/>
                </a:tc>
                <a:extLst>
                  <a:ext uri="{0D108BD9-81ED-4DB2-BD59-A6C34878D82A}">
                    <a16:rowId xmlns:a16="http://schemas.microsoft.com/office/drawing/2014/main" val="2936298921"/>
                  </a:ext>
                </a:extLst>
              </a:tr>
              <a:tr h="370840">
                <a:tc>
                  <a:txBody>
                    <a:bodyPr/>
                    <a:lstStyle/>
                    <a:p>
                      <a:r>
                        <a:rPr lang="fi-FI" sz="1600" dirty="0"/>
                        <a:t>Orimattila</a:t>
                      </a:r>
                    </a:p>
                  </a:txBody>
                  <a:tcPr/>
                </a:tc>
                <a:tc>
                  <a:txBody>
                    <a:bodyPr/>
                    <a:lstStyle/>
                    <a:p>
                      <a:r>
                        <a:rPr lang="fi-FI" sz="1600" dirty="0"/>
                        <a:t>n. 3 %</a:t>
                      </a:r>
                    </a:p>
                  </a:txBody>
                  <a:tcPr/>
                </a:tc>
                <a:tc>
                  <a:txBody>
                    <a:bodyPr/>
                    <a:lstStyle/>
                    <a:p>
                      <a:r>
                        <a:rPr lang="fi-FI" sz="1600" dirty="0"/>
                        <a:t>-20 000 €</a:t>
                      </a:r>
                    </a:p>
                  </a:txBody>
                  <a:tcPr/>
                </a:tc>
                <a:extLst>
                  <a:ext uri="{0D108BD9-81ED-4DB2-BD59-A6C34878D82A}">
                    <a16:rowId xmlns:a16="http://schemas.microsoft.com/office/drawing/2014/main" val="803547829"/>
                  </a:ext>
                </a:extLst>
              </a:tr>
              <a:tr h="370840">
                <a:tc>
                  <a:txBody>
                    <a:bodyPr/>
                    <a:lstStyle/>
                    <a:p>
                      <a:r>
                        <a:rPr lang="fi-FI" sz="1600" dirty="0"/>
                        <a:t>Padasjoki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alle 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vähäinen</a:t>
                      </a:r>
                      <a:endParaRPr kumimoji="0" lang="fi-FI" sz="1600" b="0" i="0" u="none" strike="noStrike" kern="1200" cap="none" spc="0" normalizeH="0" baseline="0" noProof="0" dirty="0">
                        <a:ln>
                          <a:noFill/>
                        </a:ln>
                        <a:solidFill>
                          <a:prstClr val="black"/>
                        </a:solidFill>
                        <a:effectLst/>
                        <a:uLnTx/>
                        <a:uFillTx/>
                        <a:latin typeface="Calibri Light"/>
                        <a:ea typeface="+mn-ea"/>
                        <a:cs typeface="+mn-cs"/>
                      </a:endParaRPr>
                    </a:p>
                  </a:txBody>
                  <a:tcPr/>
                </a:tc>
                <a:extLst>
                  <a:ext uri="{0D108BD9-81ED-4DB2-BD59-A6C34878D82A}">
                    <a16:rowId xmlns:a16="http://schemas.microsoft.com/office/drawing/2014/main" val="2578663341"/>
                  </a:ext>
                </a:extLst>
              </a:tr>
              <a:tr h="370840">
                <a:tc>
                  <a:txBody>
                    <a:bodyPr/>
                    <a:lstStyle/>
                    <a:p>
                      <a:r>
                        <a:rPr lang="fi-FI" sz="1600" dirty="0"/>
                        <a:t>Sysmä</a:t>
                      </a:r>
                    </a:p>
                  </a:txBody>
                  <a:tcPr/>
                </a:tc>
                <a:tc>
                  <a:txBody>
                    <a:bodyPr/>
                    <a:lstStyle/>
                    <a:p>
                      <a:r>
                        <a:rPr lang="fi-FI" sz="1600" dirty="0"/>
                        <a:t>alle 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vähäinen</a:t>
                      </a:r>
                      <a:endParaRPr kumimoji="0" lang="fi-FI" sz="1600" b="0" i="0" u="none" strike="noStrike" kern="1200" cap="none" spc="0" normalizeH="0" baseline="0" noProof="0" dirty="0">
                        <a:ln>
                          <a:noFill/>
                        </a:ln>
                        <a:solidFill>
                          <a:prstClr val="black"/>
                        </a:solidFill>
                        <a:effectLst/>
                        <a:uLnTx/>
                        <a:uFillTx/>
                        <a:latin typeface="Calibri Light"/>
                        <a:ea typeface="+mn-ea"/>
                        <a:cs typeface="+mn-cs"/>
                      </a:endParaRPr>
                    </a:p>
                  </a:txBody>
                  <a:tcPr/>
                </a:tc>
                <a:extLst>
                  <a:ext uri="{0D108BD9-81ED-4DB2-BD59-A6C34878D82A}">
                    <a16:rowId xmlns:a16="http://schemas.microsoft.com/office/drawing/2014/main" val="1772598003"/>
                  </a:ext>
                </a:extLst>
              </a:tr>
              <a:tr h="370840">
                <a:tc>
                  <a:txBody>
                    <a:bodyPr/>
                    <a:lstStyle/>
                    <a:p>
                      <a:r>
                        <a:rPr lang="fi-FI" sz="1600" b="1" dirty="0"/>
                        <a:t>Yhteensä</a:t>
                      </a:r>
                    </a:p>
                  </a:txBody>
                  <a:tcPr/>
                </a:tc>
                <a:tc>
                  <a:txBody>
                    <a:bodyPr/>
                    <a:lstStyle/>
                    <a:p>
                      <a:r>
                        <a:rPr lang="fi-FI" sz="1600" b="1" dirty="0"/>
                        <a:t>100 %</a:t>
                      </a:r>
                    </a:p>
                  </a:txBody>
                  <a:tcPr/>
                </a:tc>
                <a:tc>
                  <a:txBody>
                    <a:bodyPr/>
                    <a:lstStyle/>
                    <a:p>
                      <a:r>
                        <a:rPr lang="fi-FI" sz="1600" b="1" dirty="0"/>
                        <a:t>-9 300 000 €</a:t>
                      </a:r>
                    </a:p>
                  </a:txBody>
                  <a:tcPr/>
                </a:tc>
                <a:extLst>
                  <a:ext uri="{0D108BD9-81ED-4DB2-BD59-A6C34878D82A}">
                    <a16:rowId xmlns:a16="http://schemas.microsoft.com/office/drawing/2014/main" val="411274056"/>
                  </a:ext>
                </a:extLst>
              </a:tr>
            </a:tbl>
          </a:graphicData>
        </a:graphic>
      </p:graphicFrame>
      <p:sp>
        <p:nvSpPr>
          <p:cNvPr id="4" name="Päivämäärän paikkamerkki 3">
            <a:extLst>
              <a:ext uri="{FF2B5EF4-FFF2-40B4-BE49-F238E27FC236}">
                <a16:creationId xmlns:a16="http://schemas.microsoft.com/office/drawing/2014/main" id="{B689F6B7-1145-40FD-98D2-E2D00F189AAB}"/>
              </a:ext>
            </a:extLst>
          </p:cNvPr>
          <p:cNvSpPr>
            <a:spLocks noGrp="1"/>
          </p:cNvSpPr>
          <p:nvPr>
            <p:ph type="dt" sz="half" idx="10"/>
          </p:nvPr>
        </p:nvSpPr>
        <p:spPr/>
        <p:txBody>
          <a:bodyPr/>
          <a:lstStyle/>
          <a:p>
            <a:fld id="{B0B8817A-9C08-4EA3-B3CE-2982CD89E245}" type="datetime1">
              <a:rPr lang="fi-FI" smtClean="0"/>
              <a:t>17.11.2020</a:t>
            </a:fld>
            <a:endParaRPr lang="fi-FI"/>
          </a:p>
        </p:txBody>
      </p:sp>
      <p:sp>
        <p:nvSpPr>
          <p:cNvPr id="5" name="Alatunnisteen paikkamerkki 4">
            <a:extLst>
              <a:ext uri="{FF2B5EF4-FFF2-40B4-BE49-F238E27FC236}">
                <a16:creationId xmlns:a16="http://schemas.microsoft.com/office/drawing/2014/main" id="{C0AE0BF4-483C-4960-9DF2-82D598D0AB02}"/>
              </a:ext>
            </a:extLst>
          </p:cNvPr>
          <p:cNvSpPr>
            <a:spLocks noGrp="1"/>
          </p:cNvSpPr>
          <p:nvPr>
            <p:ph type="ftr" sz="quarter" idx="11"/>
          </p:nvPr>
        </p:nvSpPr>
        <p:spPr/>
        <p:txBody>
          <a:bodyPr/>
          <a:lstStyle/>
          <a:p>
            <a:r>
              <a:rPr lang="fi-FI"/>
              <a:t>[Esittäjän nimi]</a:t>
            </a:r>
          </a:p>
        </p:txBody>
      </p:sp>
      <p:sp>
        <p:nvSpPr>
          <p:cNvPr id="6" name="Dian numeron paikkamerkki 5">
            <a:extLst>
              <a:ext uri="{FF2B5EF4-FFF2-40B4-BE49-F238E27FC236}">
                <a16:creationId xmlns:a16="http://schemas.microsoft.com/office/drawing/2014/main" id="{45A1E0D6-312D-45CB-B501-3FA94407A88A}"/>
              </a:ext>
            </a:extLst>
          </p:cNvPr>
          <p:cNvSpPr>
            <a:spLocks noGrp="1"/>
          </p:cNvSpPr>
          <p:nvPr>
            <p:ph type="sldNum" sz="quarter" idx="12"/>
          </p:nvPr>
        </p:nvSpPr>
        <p:spPr/>
        <p:txBody>
          <a:bodyPr/>
          <a:lstStyle/>
          <a:p>
            <a:fld id="{EB59C1E5-9392-4F9A-9014-AC739622B32D}" type="slidenum">
              <a:rPr lang="fi-FI" smtClean="0"/>
              <a:t>33</a:t>
            </a:fld>
            <a:endParaRPr lang="fi-FI"/>
          </a:p>
        </p:txBody>
      </p:sp>
      <p:sp>
        <p:nvSpPr>
          <p:cNvPr id="8" name="Sisällön paikkamerkki 8">
            <a:extLst>
              <a:ext uri="{FF2B5EF4-FFF2-40B4-BE49-F238E27FC236}">
                <a16:creationId xmlns:a16="http://schemas.microsoft.com/office/drawing/2014/main" id="{8CA03FE1-6049-48DF-B26C-07090DFA029E}"/>
              </a:ext>
            </a:extLst>
          </p:cNvPr>
          <p:cNvSpPr txBox="1">
            <a:spLocks/>
          </p:cNvSpPr>
          <p:nvPr/>
        </p:nvSpPr>
        <p:spPr>
          <a:xfrm>
            <a:off x="7510289" y="1677988"/>
            <a:ext cx="3781425" cy="2484938"/>
          </a:xfrm>
          <a:prstGeom prst="rect">
            <a:avLst/>
          </a:prstGeom>
        </p:spPr>
        <p:txBody>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spcBef>
                <a:spcPts val="600"/>
              </a:spcBef>
              <a:buFont typeface="Wingdings" pitchFamily="2" charset="2"/>
              <a:buNone/>
            </a:pPr>
            <a:r>
              <a:rPr lang="fi-FI" sz="1600" dirty="0"/>
              <a:t>Laskenta perustuu koko alueen lipputulojen muutosten jyvittämiseen kunnittain sen mukaan, kuinka suuri osuus nousuista on tehty kunnan alueella sijaitsevilla pysäkeillä.</a:t>
            </a:r>
          </a:p>
          <a:p>
            <a:pPr marL="0" indent="0">
              <a:spcBef>
                <a:spcPts val="600"/>
              </a:spcBef>
              <a:buFont typeface="Wingdings" pitchFamily="2" charset="2"/>
              <a:buNone/>
            </a:pPr>
            <a:r>
              <a:rPr lang="fi-FI" sz="1600" dirty="0"/>
              <a:t>Arvio ei huomioi sitä, että lipun hinta muuttuu osassa kunnissa enemmän kuin toisissa kunnissa.</a:t>
            </a:r>
          </a:p>
          <a:p>
            <a:pPr marL="0" indent="0">
              <a:spcBef>
                <a:spcPts val="600"/>
              </a:spcBef>
              <a:buFont typeface="Wingdings" pitchFamily="2" charset="2"/>
              <a:buNone/>
            </a:pPr>
            <a:r>
              <a:rPr lang="fi-FI" sz="1600" dirty="0"/>
              <a:t>Arvio on suuntaa-antava. Kuntakohtainen arvio ilmoitetaan yhden merkitsevän numeron tarkkuudella.</a:t>
            </a:r>
            <a:endParaRPr lang="fi-FI" dirty="0"/>
          </a:p>
          <a:p>
            <a:pPr marL="0" indent="0">
              <a:buFont typeface="Wingdings" pitchFamily="2" charset="2"/>
              <a:buNone/>
            </a:pPr>
            <a:endParaRPr lang="fi-FI" dirty="0"/>
          </a:p>
        </p:txBody>
      </p:sp>
    </p:spTree>
    <p:extLst>
      <p:ext uri="{BB962C8B-B14F-4D97-AF65-F5344CB8AC3E}">
        <p14:creationId xmlns:p14="http://schemas.microsoft.com/office/powerpoint/2010/main" val="312490029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92BC88-8257-4901-877C-D94AE19251D3}"/>
              </a:ext>
            </a:extLst>
          </p:cNvPr>
          <p:cNvSpPr>
            <a:spLocks noGrp="1"/>
          </p:cNvSpPr>
          <p:nvPr>
            <p:ph type="title"/>
          </p:nvPr>
        </p:nvSpPr>
        <p:spPr/>
        <p:txBody>
          <a:bodyPr/>
          <a:lstStyle/>
          <a:p>
            <a:r>
              <a:rPr lang="fi-FI" dirty="0"/>
              <a:t>Herkkyystarkastelut</a:t>
            </a:r>
          </a:p>
        </p:txBody>
      </p:sp>
      <p:sp>
        <p:nvSpPr>
          <p:cNvPr id="3" name="Sisällön paikkamerkki 2">
            <a:extLst>
              <a:ext uri="{FF2B5EF4-FFF2-40B4-BE49-F238E27FC236}">
                <a16:creationId xmlns:a16="http://schemas.microsoft.com/office/drawing/2014/main" id="{541333F4-E3DC-4FCB-B62C-13FD71B837AF}"/>
              </a:ext>
            </a:extLst>
          </p:cNvPr>
          <p:cNvSpPr>
            <a:spLocks noGrp="1"/>
          </p:cNvSpPr>
          <p:nvPr>
            <p:ph idx="1"/>
          </p:nvPr>
        </p:nvSpPr>
        <p:spPr/>
        <p:txBody>
          <a:bodyPr/>
          <a:lstStyle/>
          <a:p>
            <a:r>
              <a:rPr lang="fi-FI" sz="1600" dirty="0"/>
              <a:t>Vaikutuksia arvioitiin erilaisilla hintajoustovaihtoehdoilla (herkkyystarkastelut)</a:t>
            </a:r>
          </a:p>
          <a:p>
            <a:pPr lvl="1"/>
            <a:r>
              <a:rPr lang="fi-FI" sz="1400" dirty="0"/>
              <a:t>Perusskenaario, VE1: Hintajoustona kausilipuille -0,36, kertalipuille -0,5 ja arvolipuille -0,32 </a:t>
            </a:r>
            <a:r>
              <a:rPr lang="fi-FI" sz="1400" dirty="0">
                <a:sym typeface="Wingdings" panose="05000000000000000000" pitchFamily="2" charset="2"/>
              </a:rPr>
              <a:t> lyhyen aikavälin muutokset</a:t>
            </a:r>
            <a:endParaRPr lang="fi-FI" sz="1400" dirty="0"/>
          </a:p>
          <a:p>
            <a:pPr lvl="1"/>
            <a:r>
              <a:rPr lang="fi-FI" sz="1400" dirty="0"/>
              <a:t>VE2: Pitkän aikavälin hintajoustot kausilipuille -0,78, kertalipuille -1,4 ja arvolipuille -0,6 </a:t>
            </a:r>
            <a:r>
              <a:rPr lang="fi-FI" sz="1400" dirty="0">
                <a:sym typeface="Wingdings" panose="05000000000000000000" pitchFamily="2" charset="2"/>
              </a:rPr>
              <a:t> muutospotentiaali</a:t>
            </a:r>
            <a:endParaRPr lang="fi-FI" sz="1400" dirty="0"/>
          </a:p>
          <a:p>
            <a:pPr lvl="1"/>
            <a:r>
              <a:rPr lang="fi-FI" sz="1400" dirty="0"/>
              <a:t>VE3: Maltillisimmat hintajoustot kausilipuille -0,17, kertalipuille -0,18 ja arvolipuille -0,17 </a:t>
            </a:r>
            <a:r>
              <a:rPr lang="fi-FI" sz="1400" dirty="0">
                <a:sym typeface="Wingdings" panose="05000000000000000000" pitchFamily="2" charset="2"/>
              </a:rPr>
              <a:t> varovainen arvio</a:t>
            </a:r>
            <a:endParaRPr lang="fi-FI" sz="1400" dirty="0"/>
          </a:p>
          <a:p>
            <a:endParaRPr lang="fi-FI" sz="1600" dirty="0"/>
          </a:p>
          <a:p>
            <a:pPr marL="0" indent="0">
              <a:buNone/>
            </a:pPr>
            <a:r>
              <a:rPr lang="fi-FI" sz="1600" dirty="0"/>
              <a:t>Havaittava muutos riippuu tarkastelun aikavälistä (suuremmat muutokset toteutuvat hitaasti) sekä muista muutoksista joukkoliikenteessä, muussa liikenteessä sekä liikkumisen tarpeessa.</a:t>
            </a:r>
          </a:p>
          <a:p>
            <a:pPr marL="0" indent="0">
              <a:buNone/>
            </a:pPr>
            <a:endParaRPr lang="fi-FI" sz="1600" dirty="0"/>
          </a:p>
          <a:p>
            <a:pPr marL="0" indent="0">
              <a:buNone/>
            </a:pPr>
            <a:endParaRPr lang="fi-FI" sz="1600" dirty="0"/>
          </a:p>
          <a:p>
            <a:endParaRPr lang="fi-FI" sz="1600" dirty="0"/>
          </a:p>
          <a:p>
            <a:endParaRPr lang="fi-FI" dirty="0"/>
          </a:p>
        </p:txBody>
      </p:sp>
      <p:sp>
        <p:nvSpPr>
          <p:cNvPr id="4" name="Päivämäärän paikkamerkki 3">
            <a:extLst>
              <a:ext uri="{FF2B5EF4-FFF2-40B4-BE49-F238E27FC236}">
                <a16:creationId xmlns:a16="http://schemas.microsoft.com/office/drawing/2014/main" id="{9418EA26-4D74-4B0F-ACEE-472E98728F2D}"/>
              </a:ext>
            </a:extLst>
          </p:cNvPr>
          <p:cNvSpPr>
            <a:spLocks noGrp="1"/>
          </p:cNvSpPr>
          <p:nvPr>
            <p:ph type="dt" sz="half" idx="10"/>
          </p:nvPr>
        </p:nvSpPr>
        <p:spPr/>
        <p:txBody>
          <a:bodyPr/>
          <a:lstStyle/>
          <a:p>
            <a:fld id="{B0B8817A-9C08-4EA3-B3CE-2982CD89E245}" type="datetime1">
              <a:rPr lang="fi-FI" smtClean="0"/>
              <a:t>17.11.2020</a:t>
            </a:fld>
            <a:endParaRPr lang="fi-FI" dirty="0"/>
          </a:p>
        </p:txBody>
      </p:sp>
      <p:sp>
        <p:nvSpPr>
          <p:cNvPr id="5" name="Alatunnisteen paikkamerkki 4">
            <a:extLst>
              <a:ext uri="{FF2B5EF4-FFF2-40B4-BE49-F238E27FC236}">
                <a16:creationId xmlns:a16="http://schemas.microsoft.com/office/drawing/2014/main" id="{96B48FBB-03EF-47E8-83D4-9862AD834C60}"/>
              </a:ext>
            </a:extLst>
          </p:cNvPr>
          <p:cNvSpPr>
            <a:spLocks noGrp="1"/>
          </p:cNvSpPr>
          <p:nvPr>
            <p:ph type="ftr" sz="quarter" idx="11"/>
          </p:nvPr>
        </p:nvSpPr>
        <p:spPr/>
        <p:txBody>
          <a:bodyPr/>
          <a:lstStyle/>
          <a:p>
            <a:r>
              <a:rPr lang="fi-FI" dirty="0"/>
              <a:t>[Esittäjän nimi]</a:t>
            </a:r>
          </a:p>
        </p:txBody>
      </p:sp>
      <p:sp>
        <p:nvSpPr>
          <p:cNvPr id="6" name="Dian numeron paikkamerkki 5">
            <a:extLst>
              <a:ext uri="{FF2B5EF4-FFF2-40B4-BE49-F238E27FC236}">
                <a16:creationId xmlns:a16="http://schemas.microsoft.com/office/drawing/2014/main" id="{D347A015-15AB-4F24-95A5-EFA27FD2E917}"/>
              </a:ext>
            </a:extLst>
          </p:cNvPr>
          <p:cNvSpPr>
            <a:spLocks noGrp="1"/>
          </p:cNvSpPr>
          <p:nvPr>
            <p:ph type="sldNum" sz="quarter" idx="12"/>
          </p:nvPr>
        </p:nvSpPr>
        <p:spPr/>
        <p:txBody>
          <a:bodyPr/>
          <a:lstStyle/>
          <a:p>
            <a:fld id="{EB59C1E5-9392-4F9A-9014-AC739622B32D}" type="slidenum">
              <a:rPr lang="fi-FI" smtClean="0"/>
              <a:t>34</a:t>
            </a:fld>
            <a:endParaRPr lang="fi-FI" dirty="0"/>
          </a:p>
        </p:txBody>
      </p:sp>
      <p:graphicFrame>
        <p:nvGraphicFramePr>
          <p:cNvPr id="7" name="Taulukko 7">
            <a:extLst>
              <a:ext uri="{FF2B5EF4-FFF2-40B4-BE49-F238E27FC236}">
                <a16:creationId xmlns:a16="http://schemas.microsoft.com/office/drawing/2014/main" id="{D978047D-7A53-41CE-98DD-5828E2C052FD}"/>
              </a:ext>
            </a:extLst>
          </p:cNvPr>
          <p:cNvGraphicFramePr>
            <a:graphicFrameLocks noGrp="1"/>
          </p:cNvGraphicFramePr>
          <p:nvPr>
            <p:extLst>
              <p:ext uri="{D42A27DB-BD31-4B8C-83A1-F6EECF244321}">
                <p14:modId xmlns:p14="http://schemas.microsoft.com/office/powerpoint/2010/main" val="4007949264"/>
              </p:ext>
            </p:extLst>
          </p:nvPr>
        </p:nvGraphicFramePr>
        <p:xfrm>
          <a:off x="1042822" y="3312962"/>
          <a:ext cx="7395327" cy="1483360"/>
        </p:xfrm>
        <a:graphic>
          <a:graphicData uri="http://schemas.openxmlformats.org/drawingml/2006/table">
            <a:tbl>
              <a:tblPr firstRow="1" bandRow="1">
                <a:tableStyleId>{B301B821-A1FF-4177-AEE7-76D212191A09}</a:tableStyleId>
              </a:tblPr>
              <a:tblGrid>
                <a:gridCol w="2465109">
                  <a:extLst>
                    <a:ext uri="{9D8B030D-6E8A-4147-A177-3AD203B41FA5}">
                      <a16:colId xmlns:a16="http://schemas.microsoft.com/office/drawing/2014/main" val="1104225510"/>
                    </a:ext>
                  </a:extLst>
                </a:gridCol>
                <a:gridCol w="2465109">
                  <a:extLst>
                    <a:ext uri="{9D8B030D-6E8A-4147-A177-3AD203B41FA5}">
                      <a16:colId xmlns:a16="http://schemas.microsoft.com/office/drawing/2014/main" val="1819698273"/>
                    </a:ext>
                  </a:extLst>
                </a:gridCol>
                <a:gridCol w="2465109">
                  <a:extLst>
                    <a:ext uri="{9D8B030D-6E8A-4147-A177-3AD203B41FA5}">
                      <a16:colId xmlns:a16="http://schemas.microsoft.com/office/drawing/2014/main" val="888270089"/>
                    </a:ext>
                  </a:extLst>
                </a:gridCol>
              </a:tblGrid>
              <a:tr h="370840">
                <a:tc>
                  <a:txBody>
                    <a:bodyPr/>
                    <a:lstStyle/>
                    <a:p>
                      <a:endParaRPr lang="fi-FI" sz="1600" dirty="0"/>
                    </a:p>
                  </a:txBody>
                  <a:tcPr/>
                </a:tc>
                <a:tc>
                  <a:txBody>
                    <a:bodyPr/>
                    <a:lstStyle/>
                    <a:p>
                      <a:r>
                        <a:rPr lang="fi-FI" sz="1600" dirty="0"/>
                        <a:t>Muutos nousuissa</a:t>
                      </a:r>
                    </a:p>
                  </a:txBody>
                  <a:tcPr/>
                </a:tc>
                <a:tc>
                  <a:txBody>
                    <a:bodyPr/>
                    <a:lstStyle/>
                    <a:p>
                      <a:r>
                        <a:rPr lang="fi-FI" sz="1600" dirty="0"/>
                        <a:t>Muutos lipputuloissa</a:t>
                      </a:r>
                    </a:p>
                  </a:txBody>
                  <a:tcPr/>
                </a:tc>
                <a:extLst>
                  <a:ext uri="{0D108BD9-81ED-4DB2-BD59-A6C34878D82A}">
                    <a16:rowId xmlns:a16="http://schemas.microsoft.com/office/drawing/2014/main" val="178038727"/>
                  </a:ext>
                </a:extLst>
              </a:tr>
              <a:tr h="370840">
                <a:tc>
                  <a:txBody>
                    <a:bodyPr/>
                    <a:lstStyle/>
                    <a:p>
                      <a:r>
                        <a:rPr lang="fi-FI" sz="1600" dirty="0"/>
                        <a:t>VE1</a:t>
                      </a:r>
                    </a:p>
                  </a:txBody>
                  <a:tcPr/>
                </a:tc>
                <a:tc>
                  <a:txBody>
                    <a:bodyPr/>
                    <a:lstStyle/>
                    <a:p>
                      <a:r>
                        <a:rPr lang="fi-FI" sz="1600" dirty="0"/>
                        <a:t>170 000 kpl (+2,9 %)</a:t>
                      </a:r>
                      <a:endParaRPr lang="fi-FI" sz="1600" dirty="0">
                        <a:solidFill>
                          <a:schemeClr val="tx1"/>
                        </a:solidFill>
                      </a:endParaRPr>
                    </a:p>
                  </a:txBody>
                  <a:tcPr/>
                </a:tc>
                <a:tc>
                  <a:txBody>
                    <a:bodyPr/>
                    <a:lstStyle/>
                    <a:p>
                      <a:r>
                        <a:rPr lang="fi-FI" sz="1600" dirty="0"/>
                        <a:t>-930 000 € (-8,1 %)</a:t>
                      </a:r>
                      <a:endParaRPr lang="fi-FI" sz="1600" dirty="0">
                        <a:solidFill>
                          <a:schemeClr val="tx1"/>
                        </a:solidFill>
                      </a:endParaRPr>
                    </a:p>
                  </a:txBody>
                  <a:tcPr/>
                </a:tc>
                <a:extLst>
                  <a:ext uri="{0D108BD9-81ED-4DB2-BD59-A6C34878D82A}">
                    <a16:rowId xmlns:a16="http://schemas.microsoft.com/office/drawing/2014/main" val="429378187"/>
                  </a:ext>
                </a:extLst>
              </a:tr>
              <a:tr h="370840">
                <a:tc>
                  <a:txBody>
                    <a:bodyPr/>
                    <a:lstStyle/>
                    <a:p>
                      <a:r>
                        <a:rPr lang="fi-FI" sz="1600" dirty="0"/>
                        <a:t>VE2</a:t>
                      </a:r>
                    </a:p>
                  </a:txBody>
                  <a:tcPr/>
                </a:tc>
                <a:tc>
                  <a:txBody>
                    <a:bodyPr/>
                    <a:lstStyle/>
                    <a:p>
                      <a:r>
                        <a:rPr lang="fi-FI" sz="1600" dirty="0"/>
                        <a:t>390 000 kpl (+6,2 %)</a:t>
                      </a:r>
                      <a:endParaRPr lang="fi-FI" sz="1600" dirty="0">
                        <a:solidFill>
                          <a:schemeClr val="tx1"/>
                        </a:solidFill>
                      </a:endParaRPr>
                    </a:p>
                  </a:txBody>
                  <a:tcPr/>
                </a:tc>
                <a:tc>
                  <a:txBody>
                    <a:bodyPr/>
                    <a:lstStyle/>
                    <a:p>
                      <a:r>
                        <a:rPr lang="fi-FI" sz="1600" dirty="0"/>
                        <a:t>-560 000 € (-4,9 %)</a:t>
                      </a:r>
                      <a:endParaRPr lang="fi-FI" sz="1600" dirty="0">
                        <a:solidFill>
                          <a:schemeClr val="tx1"/>
                        </a:solidFill>
                      </a:endParaRPr>
                    </a:p>
                  </a:txBody>
                  <a:tcPr/>
                </a:tc>
                <a:extLst>
                  <a:ext uri="{0D108BD9-81ED-4DB2-BD59-A6C34878D82A}">
                    <a16:rowId xmlns:a16="http://schemas.microsoft.com/office/drawing/2014/main" val="60227513"/>
                  </a:ext>
                </a:extLst>
              </a:tr>
              <a:tr h="370840">
                <a:tc>
                  <a:txBody>
                    <a:bodyPr/>
                    <a:lstStyle/>
                    <a:p>
                      <a:r>
                        <a:rPr lang="fi-FI" sz="1600" dirty="0"/>
                        <a:t>VE3</a:t>
                      </a:r>
                    </a:p>
                  </a:txBody>
                  <a:tcPr/>
                </a:tc>
                <a:tc>
                  <a:txBody>
                    <a:bodyPr/>
                    <a:lstStyle/>
                    <a:p>
                      <a:r>
                        <a:rPr lang="fi-FI" sz="1600" dirty="0"/>
                        <a:t>80 000 kpl (+1,3 %)</a:t>
                      </a:r>
                      <a:endParaRPr lang="fi-FI" sz="1600" dirty="0">
                        <a:solidFill>
                          <a:schemeClr val="tx1"/>
                        </a:solidFill>
                      </a:endParaRPr>
                    </a:p>
                  </a:txBody>
                  <a:tcPr/>
                </a:tc>
                <a:tc>
                  <a:txBody>
                    <a:bodyPr/>
                    <a:lstStyle/>
                    <a:p>
                      <a:r>
                        <a:rPr lang="fi-FI" sz="1600" dirty="0"/>
                        <a:t>-1 00 000 € (-9,4 %)</a:t>
                      </a:r>
                      <a:endParaRPr lang="fi-FI" sz="1600" dirty="0">
                        <a:solidFill>
                          <a:schemeClr val="tx1"/>
                        </a:solidFill>
                      </a:endParaRPr>
                    </a:p>
                  </a:txBody>
                  <a:tcPr/>
                </a:tc>
                <a:extLst>
                  <a:ext uri="{0D108BD9-81ED-4DB2-BD59-A6C34878D82A}">
                    <a16:rowId xmlns:a16="http://schemas.microsoft.com/office/drawing/2014/main" val="1196104566"/>
                  </a:ext>
                </a:extLst>
              </a:tr>
            </a:tbl>
          </a:graphicData>
        </a:graphic>
      </p:graphicFrame>
      <p:sp>
        <p:nvSpPr>
          <p:cNvPr id="8" name="Suorakulmio 7">
            <a:extLst>
              <a:ext uri="{FF2B5EF4-FFF2-40B4-BE49-F238E27FC236}">
                <a16:creationId xmlns:a16="http://schemas.microsoft.com/office/drawing/2014/main" id="{81D8B8D4-3999-407B-B88B-1380581F83FC}"/>
              </a:ext>
            </a:extLst>
          </p:cNvPr>
          <p:cNvSpPr/>
          <p:nvPr/>
        </p:nvSpPr>
        <p:spPr>
          <a:xfrm>
            <a:off x="10154577" y="1782532"/>
            <a:ext cx="2037423" cy="577081"/>
          </a:xfrm>
          <a:prstGeom prst="rect">
            <a:avLst/>
          </a:prstGeom>
        </p:spPr>
        <p:txBody>
          <a:bodyPr wrap="square">
            <a:spAutoFit/>
          </a:bodyPr>
          <a:lstStyle/>
          <a:p>
            <a:pPr algn="ctr"/>
            <a:r>
              <a:rPr lang="fi-FI" sz="1050" dirty="0"/>
              <a:t>Hintajoustokertoimien lähde: </a:t>
            </a:r>
            <a:r>
              <a:rPr lang="fi-FI" sz="1050" i="1" dirty="0"/>
              <a:t>Joukkoliikenteen hintajoustotutkimus 2014</a:t>
            </a:r>
            <a:r>
              <a:rPr lang="fi-FI" sz="1050" dirty="0"/>
              <a:t>, HSL</a:t>
            </a:r>
          </a:p>
        </p:txBody>
      </p:sp>
    </p:spTree>
    <p:extLst>
      <p:ext uri="{BB962C8B-B14F-4D97-AF65-F5344CB8AC3E}">
        <p14:creationId xmlns:p14="http://schemas.microsoft.com/office/powerpoint/2010/main" val="102034189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3372F17A-3945-4AB4-9BE3-11FE5805A6A8}"/>
              </a:ext>
            </a:extLst>
          </p:cNvPr>
          <p:cNvSpPr>
            <a:spLocks noGrp="1"/>
          </p:cNvSpPr>
          <p:nvPr>
            <p:ph type="title"/>
          </p:nvPr>
        </p:nvSpPr>
        <p:spPr/>
        <p:txBody>
          <a:bodyPr/>
          <a:lstStyle/>
          <a:p>
            <a:pPr marL="0" indent="0">
              <a:buNone/>
            </a:pPr>
            <a:r>
              <a:rPr lang="fi-FI" dirty="0"/>
              <a:t>Liitteet / yhteenvedot</a:t>
            </a:r>
          </a:p>
        </p:txBody>
      </p:sp>
      <p:sp>
        <p:nvSpPr>
          <p:cNvPr id="4" name="Päivämäärän paikkamerkki 3">
            <a:extLst>
              <a:ext uri="{FF2B5EF4-FFF2-40B4-BE49-F238E27FC236}">
                <a16:creationId xmlns:a16="http://schemas.microsoft.com/office/drawing/2014/main" id="{48CDAA80-D8A8-41AC-A5FE-0925B21E75AE}"/>
              </a:ext>
            </a:extLst>
          </p:cNvPr>
          <p:cNvSpPr>
            <a:spLocks noGrp="1"/>
          </p:cNvSpPr>
          <p:nvPr>
            <p:ph type="dt" sz="half" idx="10"/>
          </p:nvPr>
        </p:nvSpPr>
        <p:spPr/>
        <p:txBody>
          <a:bodyPr/>
          <a:lstStyle/>
          <a:p>
            <a:fld id="{B0B8817A-9C08-4EA3-B3CE-2982CD89E245}" type="datetime1">
              <a:rPr lang="fi-FI" smtClean="0"/>
              <a:t>17.11.2020</a:t>
            </a:fld>
            <a:endParaRPr lang="fi-FI" dirty="0"/>
          </a:p>
        </p:txBody>
      </p:sp>
      <p:sp>
        <p:nvSpPr>
          <p:cNvPr id="5" name="Alatunnisteen paikkamerkki 4">
            <a:extLst>
              <a:ext uri="{FF2B5EF4-FFF2-40B4-BE49-F238E27FC236}">
                <a16:creationId xmlns:a16="http://schemas.microsoft.com/office/drawing/2014/main" id="{1DDE5648-2007-4380-BB13-86F1B730DDA6}"/>
              </a:ext>
            </a:extLst>
          </p:cNvPr>
          <p:cNvSpPr>
            <a:spLocks noGrp="1"/>
          </p:cNvSpPr>
          <p:nvPr>
            <p:ph type="ftr" sz="quarter" idx="11"/>
          </p:nvPr>
        </p:nvSpPr>
        <p:spPr/>
        <p:txBody>
          <a:bodyPr/>
          <a:lstStyle/>
          <a:p>
            <a:r>
              <a:rPr lang="fi-FI"/>
              <a:t>[Esittäjän nimi]</a:t>
            </a:r>
            <a:endParaRPr lang="fi-FI" dirty="0"/>
          </a:p>
        </p:txBody>
      </p:sp>
      <p:sp>
        <p:nvSpPr>
          <p:cNvPr id="6" name="Dian numeron paikkamerkki 5">
            <a:extLst>
              <a:ext uri="{FF2B5EF4-FFF2-40B4-BE49-F238E27FC236}">
                <a16:creationId xmlns:a16="http://schemas.microsoft.com/office/drawing/2014/main" id="{C97EECB3-011D-46CD-AB18-0F3293FE85C7}"/>
              </a:ext>
            </a:extLst>
          </p:cNvPr>
          <p:cNvSpPr>
            <a:spLocks noGrp="1"/>
          </p:cNvSpPr>
          <p:nvPr>
            <p:ph type="sldNum" sz="quarter" idx="12"/>
          </p:nvPr>
        </p:nvSpPr>
        <p:spPr/>
        <p:txBody>
          <a:bodyPr/>
          <a:lstStyle/>
          <a:p>
            <a:fld id="{EB59C1E5-9392-4F9A-9014-AC739622B32D}" type="slidenum">
              <a:rPr lang="fi-FI" smtClean="0"/>
              <a:t>35</a:t>
            </a:fld>
            <a:endParaRPr lang="fi-FI" dirty="0"/>
          </a:p>
        </p:txBody>
      </p:sp>
    </p:spTree>
    <p:extLst>
      <p:ext uri="{BB962C8B-B14F-4D97-AF65-F5344CB8AC3E}">
        <p14:creationId xmlns:p14="http://schemas.microsoft.com/office/powerpoint/2010/main" val="62059083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F1380D18-8A6A-407C-BDCC-DC631243609D}"/>
              </a:ext>
            </a:extLst>
          </p:cNvPr>
          <p:cNvSpPr>
            <a:spLocks noGrp="1"/>
          </p:cNvSpPr>
          <p:nvPr>
            <p:ph type="title"/>
          </p:nvPr>
        </p:nvSpPr>
        <p:spPr/>
        <p:txBody>
          <a:bodyPr anchor="t"/>
          <a:lstStyle/>
          <a:p>
            <a:r>
              <a:rPr lang="fi-FI" dirty="0"/>
              <a:t>Yhteenveto</a:t>
            </a:r>
          </a:p>
        </p:txBody>
      </p:sp>
      <p:sp>
        <p:nvSpPr>
          <p:cNvPr id="7" name="Sisällön paikkamerkki 6">
            <a:extLst>
              <a:ext uri="{FF2B5EF4-FFF2-40B4-BE49-F238E27FC236}">
                <a16:creationId xmlns:a16="http://schemas.microsoft.com/office/drawing/2014/main" id="{F80A1A4C-3873-4190-BF2D-5356EF36425A}"/>
              </a:ext>
            </a:extLst>
          </p:cNvPr>
          <p:cNvSpPr>
            <a:spLocks noGrp="1"/>
          </p:cNvSpPr>
          <p:nvPr>
            <p:ph sz="half" idx="1"/>
          </p:nvPr>
        </p:nvSpPr>
        <p:spPr>
          <a:xfrm>
            <a:off x="485776" y="1260900"/>
            <a:ext cx="3931203" cy="4449600"/>
          </a:xfrm>
        </p:spPr>
        <p:txBody>
          <a:bodyPr/>
          <a:lstStyle/>
          <a:p>
            <a:pPr marL="0" indent="0">
              <a:spcAft>
                <a:spcPts val="600"/>
              </a:spcAft>
              <a:buNone/>
            </a:pPr>
            <a:r>
              <a:rPr lang="fi-FI" sz="1600" dirty="0"/>
              <a:t>Selvityksessä on tarkasteltu kahta erilaista tapaa uudistaa Lahden seudun liikenteen vyöhyke- ja taksajärjestelmää:</a:t>
            </a:r>
          </a:p>
          <a:p>
            <a:pPr>
              <a:spcAft>
                <a:spcPts val="600"/>
              </a:spcAft>
            </a:pPr>
            <a:r>
              <a:rPr lang="fi-FI" sz="1600" dirty="0"/>
              <a:t>Alue jaetaan neljään vyöhykkeeseen. Edullisin lippu oikeuttaa aina matkustamisen kahdella vyöhykkeellä.</a:t>
            </a:r>
          </a:p>
          <a:p>
            <a:pPr>
              <a:spcAft>
                <a:spcPts val="600"/>
              </a:spcAft>
            </a:pPr>
            <a:r>
              <a:rPr lang="fi-FI" sz="1600" dirty="0"/>
              <a:t>Koko alue kuuluu yhteen matkustusvyöhykkeeseen.</a:t>
            </a:r>
          </a:p>
          <a:p>
            <a:pPr marL="0" indent="0">
              <a:spcAft>
                <a:spcPts val="600"/>
              </a:spcAft>
              <a:buNone/>
            </a:pPr>
            <a:endParaRPr lang="fi-FI" sz="1600" dirty="0"/>
          </a:p>
          <a:p>
            <a:pPr marL="0" indent="0">
              <a:spcAft>
                <a:spcPts val="600"/>
              </a:spcAft>
              <a:buNone/>
            </a:pPr>
            <a:r>
              <a:rPr lang="fi-FI" sz="1600" dirty="0"/>
              <a:t>Vyöhykejaon lisäksi tarkasteluissa on ollut lippuvalikoiman uudistuksia:</a:t>
            </a:r>
          </a:p>
          <a:p>
            <a:pPr>
              <a:spcAft>
                <a:spcPts val="600"/>
              </a:spcAft>
            </a:pPr>
            <a:r>
              <a:rPr lang="fi-FI" sz="1600" dirty="0"/>
              <a:t>Koko alueella suppeamman matkustusvyöhykkeen lippuja on saatavilla kaikissa peruslipputuotteissa (kerta-, arvo- ja kausiliput).</a:t>
            </a:r>
          </a:p>
          <a:p>
            <a:pPr>
              <a:spcAft>
                <a:spcPts val="600"/>
              </a:spcAft>
            </a:pPr>
            <a:r>
              <a:rPr lang="fi-FI" sz="1600" dirty="0"/>
              <a:t>Alennusryhmien alennusprosenttien laskutapa on sama lipputuotteesta riippumatta: alennus lasketaan saman lipputuotteen aikuisen lipun hinnasta.</a:t>
            </a:r>
          </a:p>
          <a:p>
            <a:pPr>
              <a:spcAft>
                <a:spcPts val="600"/>
              </a:spcAft>
            </a:pPr>
            <a:endParaRPr lang="fi-FI" sz="1600" dirty="0"/>
          </a:p>
          <a:p>
            <a:pPr lvl="1">
              <a:spcAft>
                <a:spcPts val="600"/>
              </a:spcAft>
            </a:pPr>
            <a:endParaRPr lang="fi-FI" dirty="0"/>
          </a:p>
        </p:txBody>
      </p:sp>
      <p:sp>
        <p:nvSpPr>
          <p:cNvPr id="8" name="Sisällön paikkamerkki 7">
            <a:extLst>
              <a:ext uri="{FF2B5EF4-FFF2-40B4-BE49-F238E27FC236}">
                <a16:creationId xmlns:a16="http://schemas.microsoft.com/office/drawing/2014/main" id="{23FE0ACB-83D2-49F7-A059-501DED561D27}"/>
              </a:ext>
            </a:extLst>
          </p:cNvPr>
          <p:cNvSpPr>
            <a:spLocks noGrp="1"/>
          </p:cNvSpPr>
          <p:nvPr>
            <p:ph sz="half" idx="2"/>
          </p:nvPr>
        </p:nvSpPr>
        <p:spPr>
          <a:xfrm>
            <a:off x="4416979" y="1260900"/>
            <a:ext cx="3857625" cy="4449600"/>
          </a:xfrm>
        </p:spPr>
        <p:txBody>
          <a:bodyPr/>
          <a:lstStyle/>
          <a:p>
            <a:pPr marL="0" indent="0">
              <a:spcAft>
                <a:spcPts val="600"/>
              </a:spcAft>
              <a:buNone/>
            </a:pPr>
            <a:r>
              <a:rPr lang="fi-FI" sz="1600" dirty="0"/>
              <a:t>Tarkastellut muutokset molemmissa vyöhykevaihtoehdoissa tuovat asiakkaan näkökulmasta huomattavan parannuksen nykytilaan.</a:t>
            </a:r>
          </a:p>
          <a:p>
            <a:pPr>
              <a:spcAft>
                <a:spcPts val="600"/>
              </a:spcAft>
            </a:pPr>
            <a:r>
              <a:rPr lang="fi-FI" sz="1600" dirty="0"/>
              <a:t>Vyöhykkeiden lukumäärä vähenee, mikä yksinkertaistaa järjestelmää ja helpottaa joukkoliikenteen käyttöä.</a:t>
            </a:r>
          </a:p>
          <a:p>
            <a:pPr marL="230400" lvl="1" indent="0">
              <a:spcAft>
                <a:spcPts val="600"/>
              </a:spcAft>
              <a:buNone/>
            </a:pPr>
            <a:r>
              <a:rPr lang="fi-FI" dirty="0"/>
              <a:t>Helppokäyttöinen vyöhyke- ja taksajärjestelmä parantaa joukkoliikenteen houkuttelevuutta erityisesti satunnaisen matkustajan näkökulmasta.</a:t>
            </a:r>
          </a:p>
          <a:p>
            <a:pPr>
              <a:spcAft>
                <a:spcPts val="600"/>
              </a:spcAft>
            </a:pPr>
            <a:r>
              <a:rPr lang="fi-FI" sz="1600" dirty="0"/>
              <a:t>Viranomaisalueen uloimmille alueelle tulee saataville myös edullisempi kausilippu kahden vyöhykkeen matkoihin. Kaikkien lippujen hinta laskee huomattavasti uloimmilla alueilla. Tämä lisää joukkoliikenteen houkuttelevuutta esimerkiksi kuntakeskuksiin suuntautuvilla matkoilla.</a:t>
            </a:r>
          </a:p>
        </p:txBody>
      </p:sp>
      <p:sp>
        <p:nvSpPr>
          <p:cNvPr id="4" name="Alatunnisteen paikkamerkki 3">
            <a:extLst>
              <a:ext uri="{FF2B5EF4-FFF2-40B4-BE49-F238E27FC236}">
                <a16:creationId xmlns:a16="http://schemas.microsoft.com/office/drawing/2014/main" id="{F3A2F7C1-D414-4E14-A0D7-E3B5ED868C2F}"/>
              </a:ext>
            </a:extLst>
          </p:cNvPr>
          <p:cNvSpPr>
            <a:spLocks noGrp="1"/>
          </p:cNvSpPr>
          <p:nvPr>
            <p:ph type="ftr" sz="quarter" idx="10"/>
          </p:nvPr>
        </p:nvSpPr>
        <p:spPr/>
        <p:txBody>
          <a:bodyPr/>
          <a:lstStyle/>
          <a:p>
            <a:r>
              <a:rPr lang="fi-FI"/>
              <a:t>[Esittäjän nimi]</a:t>
            </a:r>
            <a:endParaRPr lang="fi-FI" dirty="0"/>
          </a:p>
        </p:txBody>
      </p:sp>
      <p:sp>
        <p:nvSpPr>
          <p:cNvPr id="5" name="Dian numeron paikkamerkki 4">
            <a:extLst>
              <a:ext uri="{FF2B5EF4-FFF2-40B4-BE49-F238E27FC236}">
                <a16:creationId xmlns:a16="http://schemas.microsoft.com/office/drawing/2014/main" id="{668BC2AB-E605-4880-AB41-B610806F3079}"/>
              </a:ext>
            </a:extLst>
          </p:cNvPr>
          <p:cNvSpPr>
            <a:spLocks noGrp="1"/>
          </p:cNvSpPr>
          <p:nvPr>
            <p:ph type="sldNum" sz="quarter" idx="11"/>
          </p:nvPr>
        </p:nvSpPr>
        <p:spPr/>
        <p:txBody>
          <a:bodyPr/>
          <a:lstStyle/>
          <a:p>
            <a:fld id="{EB59C1E5-9392-4F9A-9014-AC739622B32D}" type="slidenum">
              <a:rPr lang="fi-FI" smtClean="0"/>
              <a:t>36</a:t>
            </a:fld>
            <a:endParaRPr lang="fi-FI" dirty="0"/>
          </a:p>
        </p:txBody>
      </p:sp>
      <p:sp>
        <p:nvSpPr>
          <p:cNvPr id="3" name="Päivämäärän paikkamerkki 2">
            <a:extLst>
              <a:ext uri="{FF2B5EF4-FFF2-40B4-BE49-F238E27FC236}">
                <a16:creationId xmlns:a16="http://schemas.microsoft.com/office/drawing/2014/main" id="{41214703-8EDA-408C-9522-80BDEF01789B}"/>
              </a:ext>
            </a:extLst>
          </p:cNvPr>
          <p:cNvSpPr>
            <a:spLocks noGrp="1"/>
          </p:cNvSpPr>
          <p:nvPr>
            <p:ph type="dt" sz="half" idx="12"/>
          </p:nvPr>
        </p:nvSpPr>
        <p:spPr/>
        <p:txBody>
          <a:bodyPr/>
          <a:lstStyle/>
          <a:p>
            <a:fld id="{B0B8817A-9C08-4EA3-B3CE-2982CD89E245}" type="datetime1">
              <a:rPr lang="fi-FI" smtClean="0"/>
              <a:t>17.11.2020</a:t>
            </a:fld>
            <a:endParaRPr lang="fi-FI" dirty="0"/>
          </a:p>
        </p:txBody>
      </p:sp>
      <p:sp>
        <p:nvSpPr>
          <p:cNvPr id="10" name="Sisällön paikkamerkki 7">
            <a:extLst>
              <a:ext uri="{FF2B5EF4-FFF2-40B4-BE49-F238E27FC236}">
                <a16:creationId xmlns:a16="http://schemas.microsoft.com/office/drawing/2014/main" id="{7648AD50-5FC4-4C2E-BD99-E125417CF5B7}"/>
              </a:ext>
            </a:extLst>
          </p:cNvPr>
          <p:cNvSpPr txBox="1">
            <a:spLocks/>
          </p:cNvSpPr>
          <p:nvPr/>
        </p:nvSpPr>
        <p:spPr>
          <a:xfrm>
            <a:off x="8274604" y="1260900"/>
            <a:ext cx="3857625" cy="4449600"/>
          </a:xfrm>
          <a:prstGeom prst="rect">
            <a:avLst/>
          </a:prstGeom>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Wingdings" pitchFamily="2" charset="2"/>
              <a:buNone/>
            </a:pPr>
            <a:r>
              <a:rPr lang="fi-FI" sz="1600" dirty="0"/>
              <a:t>Julkisen rahoituksen tarve kasvaa.</a:t>
            </a:r>
          </a:p>
          <a:p>
            <a:pPr>
              <a:spcAft>
                <a:spcPts val="600"/>
              </a:spcAft>
            </a:pPr>
            <a:r>
              <a:rPr lang="fi-FI" sz="1600" dirty="0"/>
              <a:t>Matkustuksen lisääminen ei kompensoi lipun hintojen alentamista.</a:t>
            </a:r>
          </a:p>
          <a:p>
            <a:pPr>
              <a:spcAft>
                <a:spcPts val="600"/>
              </a:spcAft>
            </a:pPr>
            <a:r>
              <a:rPr lang="fi-FI" sz="1600" dirty="0"/>
              <a:t>Lipputulojen väheneminen kohdistuu erityisesti sisemmille vyöhykkeille.</a:t>
            </a:r>
          </a:p>
          <a:p>
            <a:pPr>
              <a:spcAft>
                <a:spcPts val="600"/>
              </a:spcAft>
            </a:pPr>
            <a:r>
              <a:rPr lang="fi-FI" sz="1600" dirty="0"/>
              <a:t>Lyhyellä aikavälillä julkisen rahoituksen lisäys on merkittävämpi, ja muutos tasoittuu pidemmällä aikavälillä.</a:t>
            </a:r>
          </a:p>
        </p:txBody>
      </p:sp>
    </p:spTree>
    <p:extLst>
      <p:ext uri="{BB962C8B-B14F-4D97-AF65-F5344CB8AC3E}">
        <p14:creationId xmlns:p14="http://schemas.microsoft.com/office/powerpoint/2010/main" val="293318068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B9A9A8-73DA-4F96-B830-C7756548DCA7}"/>
              </a:ext>
            </a:extLst>
          </p:cNvPr>
          <p:cNvSpPr>
            <a:spLocks noGrp="1"/>
          </p:cNvSpPr>
          <p:nvPr>
            <p:ph type="title"/>
          </p:nvPr>
        </p:nvSpPr>
        <p:spPr/>
        <p:txBody>
          <a:bodyPr anchor="t"/>
          <a:lstStyle/>
          <a:p>
            <a:r>
              <a:rPr lang="fi-FI" dirty="0"/>
              <a:t>Yhteenveto hinnoittelusta</a:t>
            </a:r>
          </a:p>
        </p:txBody>
      </p:sp>
      <p:sp>
        <p:nvSpPr>
          <p:cNvPr id="4" name="Päivämäärän paikkamerkki 3">
            <a:extLst>
              <a:ext uri="{FF2B5EF4-FFF2-40B4-BE49-F238E27FC236}">
                <a16:creationId xmlns:a16="http://schemas.microsoft.com/office/drawing/2014/main" id="{B375D6C2-C47A-41B4-B3AB-1DD8265D4624}"/>
              </a:ext>
            </a:extLst>
          </p:cNvPr>
          <p:cNvSpPr>
            <a:spLocks noGrp="1"/>
          </p:cNvSpPr>
          <p:nvPr>
            <p:ph type="dt" sz="half" idx="10"/>
          </p:nvPr>
        </p:nvSpPr>
        <p:spPr/>
        <p:txBody>
          <a:bodyPr/>
          <a:lstStyle/>
          <a:p>
            <a:fld id="{B0B8817A-9C08-4EA3-B3CE-2982CD89E245}" type="datetime1">
              <a:rPr lang="fi-FI" smtClean="0"/>
              <a:t>17.11.2020</a:t>
            </a:fld>
            <a:endParaRPr lang="fi-FI" dirty="0"/>
          </a:p>
        </p:txBody>
      </p:sp>
      <p:sp>
        <p:nvSpPr>
          <p:cNvPr id="5" name="Alatunnisteen paikkamerkki 4">
            <a:extLst>
              <a:ext uri="{FF2B5EF4-FFF2-40B4-BE49-F238E27FC236}">
                <a16:creationId xmlns:a16="http://schemas.microsoft.com/office/drawing/2014/main" id="{ACA9D747-DA08-4904-8CCB-827102408CAA}"/>
              </a:ext>
            </a:extLst>
          </p:cNvPr>
          <p:cNvSpPr>
            <a:spLocks noGrp="1"/>
          </p:cNvSpPr>
          <p:nvPr>
            <p:ph type="ftr" sz="quarter" idx="11"/>
          </p:nvPr>
        </p:nvSpPr>
        <p:spPr/>
        <p:txBody>
          <a:bodyPr/>
          <a:lstStyle/>
          <a:p>
            <a:r>
              <a:rPr lang="fi-FI"/>
              <a:t>[Esittäjän nimi]</a:t>
            </a:r>
            <a:endParaRPr lang="fi-FI" dirty="0"/>
          </a:p>
        </p:txBody>
      </p:sp>
      <p:sp>
        <p:nvSpPr>
          <p:cNvPr id="6" name="Dian numeron paikkamerkki 5">
            <a:extLst>
              <a:ext uri="{FF2B5EF4-FFF2-40B4-BE49-F238E27FC236}">
                <a16:creationId xmlns:a16="http://schemas.microsoft.com/office/drawing/2014/main" id="{E93E359B-45EC-47E3-B19B-04CD53D70365}"/>
              </a:ext>
            </a:extLst>
          </p:cNvPr>
          <p:cNvSpPr>
            <a:spLocks noGrp="1"/>
          </p:cNvSpPr>
          <p:nvPr>
            <p:ph type="sldNum" sz="quarter" idx="12"/>
          </p:nvPr>
        </p:nvSpPr>
        <p:spPr/>
        <p:txBody>
          <a:bodyPr/>
          <a:lstStyle/>
          <a:p>
            <a:fld id="{EB59C1E5-9392-4F9A-9014-AC739622B32D}" type="slidenum">
              <a:rPr lang="fi-FI" smtClean="0"/>
              <a:t>37</a:t>
            </a:fld>
            <a:endParaRPr lang="fi-FI" dirty="0"/>
          </a:p>
        </p:txBody>
      </p:sp>
      <p:pic>
        <p:nvPicPr>
          <p:cNvPr id="7" name="Kuva 6">
            <a:extLst>
              <a:ext uri="{FF2B5EF4-FFF2-40B4-BE49-F238E27FC236}">
                <a16:creationId xmlns:a16="http://schemas.microsoft.com/office/drawing/2014/main" id="{5E2ED403-1435-491E-9545-507E5540D777}"/>
              </a:ext>
            </a:extLst>
          </p:cNvPr>
          <p:cNvPicPr>
            <a:picLocks noChangeAspect="1"/>
          </p:cNvPicPr>
          <p:nvPr/>
        </p:nvPicPr>
        <p:blipFill>
          <a:blip r:embed="rId2"/>
          <a:stretch>
            <a:fillRect/>
          </a:stretch>
        </p:blipFill>
        <p:spPr>
          <a:xfrm>
            <a:off x="6246274" y="2124"/>
            <a:ext cx="2972466" cy="4203003"/>
          </a:xfrm>
          <a:prstGeom prst="rect">
            <a:avLst/>
          </a:prstGeom>
        </p:spPr>
      </p:pic>
      <p:grpSp>
        <p:nvGrpSpPr>
          <p:cNvPr id="8" name="Ryhmä 7">
            <a:extLst>
              <a:ext uri="{FF2B5EF4-FFF2-40B4-BE49-F238E27FC236}">
                <a16:creationId xmlns:a16="http://schemas.microsoft.com/office/drawing/2014/main" id="{0B8BA23C-069A-48C5-BD27-18F81C58E4AC}"/>
              </a:ext>
            </a:extLst>
          </p:cNvPr>
          <p:cNvGrpSpPr/>
          <p:nvPr/>
        </p:nvGrpSpPr>
        <p:grpSpPr>
          <a:xfrm>
            <a:off x="9218740" y="0"/>
            <a:ext cx="2973260" cy="4205127"/>
            <a:chOff x="8605676" y="1230270"/>
            <a:chExt cx="3402772" cy="4812592"/>
          </a:xfrm>
        </p:grpSpPr>
        <p:pic>
          <p:nvPicPr>
            <p:cNvPr id="9" name="Picture 24" descr="Map&#10;&#10;Description automatically generated">
              <a:extLst>
                <a:ext uri="{FF2B5EF4-FFF2-40B4-BE49-F238E27FC236}">
                  <a16:creationId xmlns:a16="http://schemas.microsoft.com/office/drawing/2014/main" id="{8D341961-20F4-4068-852D-5D736A62C8F9}"/>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8605676" y="1230270"/>
              <a:ext cx="3402772" cy="4812592"/>
            </a:xfrm>
            <a:prstGeom prst="rect">
              <a:avLst/>
            </a:prstGeom>
          </p:spPr>
        </p:pic>
        <p:sp>
          <p:nvSpPr>
            <p:cNvPr id="10" name="Tekstiruutu 9">
              <a:extLst>
                <a:ext uri="{FF2B5EF4-FFF2-40B4-BE49-F238E27FC236}">
                  <a16:creationId xmlns:a16="http://schemas.microsoft.com/office/drawing/2014/main" id="{9A365ABF-911D-4BA9-B072-79961640C658}"/>
                </a:ext>
              </a:extLst>
            </p:cNvPr>
            <p:cNvSpPr txBox="1"/>
            <p:nvPr/>
          </p:nvSpPr>
          <p:spPr>
            <a:xfrm>
              <a:off x="9651730" y="3521136"/>
              <a:ext cx="274434" cy="307777"/>
            </a:xfrm>
            <a:prstGeom prst="rect">
              <a:avLst/>
            </a:prstGeom>
            <a:noFill/>
          </p:spPr>
          <p:txBody>
            <a:bodyPr wrap="none" rtlCol="0">
              <a:spAutoFit/>
            </a:bodyPr>
            <a:lstStyle/>
            <a:p>
              <a:r>
                <a:rPr lang="fi-FI" sz="1400" b="1" dirty="0">
                  <a:solidFill>
                    <a:srgbClr val="0070C0"/>
                  </a:solidFill>
                </a:rPr>
                <a:t>4</a:t>
              </a:r>
            </a:p>
          </p:txBody>
        </p:sp>
        <p:sp>
          <p:nvSpPr>
            <p:cNvPr id="11" name="Tekstiruutu 10">
              <a:extLst>
                <a:ext uri="{FF2B5EF4-FFF2-40B4-BE49-F238E27FC236}">
                  <a16:creationId xmlns:a16="http://schemas.microsoft.com/office/drawing/2014/main" id="{F73245DE-C389-4BD5-B88D-10D38C529AF3}"/>
                </a:ext>
              </a:extLst>
            </p:cNvPr>
            <p:cNvSpPr txBox="1"/>
            <p:nvPr/>
          </p:nvSpPr>
          <p:spPr>
            <a:xfrm>
              <a:off x="10015217" y="3763700"/>
              <a:ext cx="274434" cy="307777"/>
            </a:xfrm>
            <a:prstGeom prst="rect">
              <a:avLst/>
            </a:prstGeom>
            <a:noFill/>
          </p:spPr>
          <p:txBody>
            <a:bodyPr wrap="none" rtlCol="0">
              <a:spAutoFit/>
            </a:bodyPr>
            <a:lstStyle/>
            <a:p>
              <a:r>
                <a:rPr lang="fi-FI" sz="1400" b="1" dirty="0">
                  <a:solidFill>
                    <a:srgbClr val="0070C0"/>
                  </a:solidFill>
                </a:rPr>
                <a:t>3</a:t>
              </a:r>
            </a:p>
          </p:txBody>
        </p:sp>
        <p:sp>
          <p:nvSpPr>
            <p:cNvPr id="12" name="Tekstiruutu 11">
              <a:extLst>
                <a:ext uri="{FF2B5EF4-FFF2-40B4-BE49-F238E27FC236}">
                  <a16:creationId xmlns:a16="http://schemas.microsoft.com/office/drawing/2014/main" id="{1A69D53D-8FC6-4445-8D63-9A08598E28E5}"/>
                </a:ext>
              </a:extLst>
            </p:cNvPr>
            <p:cNvSpPr txBox="1"/>
            <p:nvPr/>
          </p:nvSpPr>
          <p:spPr>
            <a:xfrm>
              <a:off x="9918745" y="4159163"/>
              <a:ext cx="274434" cy="307777"/>
            </a:xfrm>
            <a:prstGeom prst="rect">
              <a:avLst/>
            </a:prstGeom>
            <a:noFill/>
          </p:spPr>
          <p:txBody>
            <a:bodyPr wrap="none" rtlCol="0">
              <a:spAutoFit/>
            </a:bodyPr>
            <a:lstStyle/>
            <a:p>
              <a:r>
                <a:rPr lang="fi-FI" sz="1400" b="1" dirty="0">
                  <a:solidFill>
                    <a:srgbClr val="0070C0"/>
                  </a:solidFill>
                </a:rPr>
                <a:t>2</a:t>
              </a:r>
            </a:p>
          </p:txBody>
        </p:sp>
        <p:sp>
          <p:nvSpPr>
            <p:cNvPr id="13" name="Tekstiruutu 12">
              <a:extLst>
                <a:ext uri="{FF2B5EF4-FFF2-40B4-BE49-F238E27FC236}">
                  <a16:creationId xmlns:a16="http://schemas.microsoft.com/office/drawing/2014/main" id="{7DC5C68D-BE32-4D73-8B8A-84B67FF3AB37}"/>
                </a:ext>
              </a:extLst>
            </p:cNvPr>
            <p:cNvSpPr txBox="1"/>
            <p:nvPr/>
          </p:nvSpPr>
          <p:spPr>
            <a:xfrm>
              <a:off x="10064765" y="4492658"/>
              <a:ext cx="274434" cy="307777"/>
            </a:xfrm>
            <a:prstGeom prst="rect">
              <a:avLst/>
            </a:prstGeom>
            <a:noFill/>
          </p:spPr>
          <p:txBody>
            <a:bodyPr wrap="none" rtlCol="0">
              <a:spAutoFit/>
            </a:bodyPr>
            <a:lstStyle/>
            <a:p>
              <a:r>
                <a:rPr lang="fi-FI" sz="1400" b="1" dirty="0">
                  <a:solidFill>
                    <a:srgbClr val="0070C0"/>
                  </a:solidFill>
                </a:rPr>
                <a:t>1</a:t>
              </a:r>
            </a:p>
          </p:txBody>
        </p:sp>
        <p:sp>
          <p:nvSpPr>
            <p:cNvPr id="14" name="Tekstiruutu 13">
              <a:extLst>
                <a:ext uri="{FF2B5EF4-FFF2-40B4-BE49-F238E27FC236}">
                  <a16:creationId xmlns:a16="http://schemas.microsoft.com/office/drawing/2014/main" id="{19541703-7602-4BCB-AF02-92D0E3E77086}"/>
                </a:ext>
              </a:extLst>
            </p:cNvPr>
            <p:cNvSpPr txBox="1"/>
            <p:nvPr/>
          </p:nvSpPr>
          <p:spPr>
            <a:xfrm>
              <a:off x="10201982" y="4934265"/>
              <a:ext cx="274434" cy="307777"/>
            </a:xfrm>
            <a:prstGeom prst="rect">
              <a:avLst/>
            </a:prstGeom>
            <a:noFill/>
          </p:spPr>
          <p:txBody>
            <a:bodyPr wrap="square" rtlCol="0">
              <a:spAutoFit/>
            </a:bodyPr>
            <a:lstStyle/>
            <a:p>
              <a:r>
                <a:rPr lang="fi-FI" sz="1400" b="1" dirty="0">
                  <a:solidFill>
                    <a:srgbClr val="0070C0"/>
                  </a:solidFill>
                </a:rPr>
                <a:t>2</a:t>
              </a:r>
            </a:p>
          </p:txBody>
        </p:sp>
        <p:sp>
          <p:nvSpPr>
            <p:cNvPr id="15" name="Tekstiruutu 14">
              <a:extLst>
                <a:ext uri="{FF2B5EF4-FFF2-40B4-BE49-F238E27FC236}">
                  <a16:creationId xmlns:a16="http://schemas.microsoft.com/office/drawing/2014/main" id="{02AFD09C-4E9C-4611-8C63-EC9E84B3735D}"/>
                </a:ext>
              </a:extLst>
            </p:cNvPr>
            <p:cNvSpPr txBox="1"/>
            <p:nvPr/>
          </p:nvSpPr>
          <p:spPr>
            <a:xfrm>
              <a:off x="10640126" y="4569059"/>
              <a:ext cx="274434" cy="307777"/>
            </a:xfrm>
            <a:prstGeom prst="rect">
              <a:avLst/>
            </a:prstGeom>
            <a:noFill/>
          </p:spPr>
          <p:txBody>
            <a:bodyPr wrap="square" rtlCol="0">
              <a:spAutoFit/>
            </a:bodyPr>
            <a:lstStyle/>
            <a:p>
              <a:r>
                <a:rPr lang="fi-FI" sz="1400" b="1" dirty="0">
                  <a:solidFill>
                    <a:srgbClr val="0070C0"/>
                  </a:solidFill>
                </a:rPr>
                <a:t>2</a:t>
              </a:r>
            </a:p>
          </p:txBody>
        </p:sp>
        <p:sp>
          <p:nvSpPr>
            <p:cNvPr id="16" name="Tekstiruutu 15">
              <a:extLst>
                <a:ext uri="{FF2B5EF4-FFF2-40B4-BE49-F238E27FC236}">
                  <a16:creationId xmlns:a16="http://schemas.microsoft.com/office/drawing/2014/main" id="{B5708BE4-A39A-493B-95E6-296E39C4ACAB}"/>
                </a:ext>
              </a:extLst>
            </p:cNvPr>
            <p:cNvSpPr txBox="1"/>
            <p:nvPr/>
          </p:nvSpPr>
          <p:spPr>
            <a:xfrm>
              <a:off x="10826379" y="4248884"/>
              <a:ext cx="274434" cy="307777"/>
            </a:xfrm>
            <a:prstGeom prst="rect">
              <a:avLst/>
            </a:prstGeom>
            <a:noFill/>
          </p:spPr>
          <p:txBody>
            <a:bodyPr wrap="none" rtlCol="0">
              <a:spAutoFit/>
            </a:bodyPr>
            <a:lstStyle/>
            <a:p>
              <a:r>
                <a:rPr lang="fi-FI" sz="1400" b="1" dirty="0">
                  <a:solidFill>
                    <a:srgbClr val="0070C0"/>
                  </a:solidFill>
                </a:rPr>
                <a:t>3</a:t>
              </a:r>
            </a:p>
          </p:txBody>
        </p:sp>
        <p:sp>
          <p:nvSpPr>
            <p:cNvPr id="17" name="Tekstiruutu 16">
              <a:extLst>
                <a:ext uri="{FF2B5EF4-FFF2-40B4-BE49-F238E27FC236}">
                  <a16:creationId xmlns:a16="http://schemas.microsoft.com/office/drawing/2014/main" id="{E678F347-09BA-4668-B893-F5BBD8D2FA4D}"/>
                </a:ext>
              </a:extLst>
            </p:cNvPr>
            <p:cNvSpPr txBox="1"/>
            <p:nvPr/>
          </p:nvSpPr>
          <p:spPr>
            <a:xfrm>
              <a:off x="10201982" y="5221616"/>
              <a:ext cx="274434" cy="307777"/>
            </a:xfrm>
            <a:prstGeom prst="rect">
              <a:avLst/>
            </a:prstGeom>
            <a:noFill/>
          </p:spPr>
          <p:txBody>
            <a:bodyPr wrap="none" rtlCol="0">
              <a:spAutoFit/>
            </a:bodyPr>
            <a:lstStyle/>
            <a:p>
              <a:r>
                <a:rPr lang="fi-FI" sz="1400" b="1" dirty="0">
                  <a:solidFill>
                    <a:srgbClr val="0070C0"/>
                  </a:solidFill>
                </a:rPr>
                <a:t>3</a:t>
              </a:r>
            </a:p>
          </p:txBody>
        </p:sp>
        <p:sp>
          <p:nvSpPr>
            <p:cNvPr id="18" name="Tekstiruutu 17">
              <a:extLst>
                <a:ext uri="{FF2B5EF4-FFF2-40B4-BE49-F238E27FC236}">
                  <a16:creationId xmlns:a16="http://schemas.microsoft.com/office/drawing/2014/main" id="{2B30255F-C777-4CE9-86FA-EECE02C69B38}"/>
                </a:ext>
              </a:extLst>
            </p:cNvPr>
            <p:cNvSpPr txBox="1"/>
            <p:nvPr/>
          </p:nvSpPr>
          <p:spPr>
            <a:xfrm>
              <a:off x="9376883" y="4362548"/>
              <a:ext cx="274434" cy="307777"/>
            </a:xfrm>
            <a:prstGeom prst="rect">
              <a:avLst/>
            </a:prstGeom>
            <a:noFill/>
          </p:spPr>
          <p:txBody>
            <a:bodyPr wrap="none" rtlCol="0">
              <a:spAutoFit/>
            </a:bodyPr>
            <a:lstStyle/>
            <a:p>
              <a:r>
                <a:rPr lang="fi-FI" sz="1400" b="1" dirty="0">
                  <a:solidFill>
                    <a:srgbClr val="0070C0"/>
                  </a:solidFill>
                </a:rPr>
                <a:t>3</a:t>
              </a:r>
            </a:p>
          </p:txBody>
        </p:sp>
        <p:sp>
          <p:nvSpPr>
            <p:cNvPr id="19" name="Tekstiruutu 18">
              <a:extLst>
                <a:ext uri="{FF2B5EF4-FFF2-40B4-BE49-F238E27FC236}">
                  <a16:creationId xmlns:a16="http://schemas.microsoft.com/office/drawing/2014/main" id="{B0897224-E8A9-49B0-BD41-A97E259F9ADD}"/>
                </a:ext>
              </a:extLst>
            </p:cNvPr>
            <p:cNvSpPr txBox="1"/>
            <p:nvPr/>
          </p:nvSpPr>
          <p:spPr>
            <a:xfrm>
              <a:off x="10912904" y="3592942"/>
              <a:ext cx="274434" cy="307777"/>
            </a:xfrm>
            <a:prstGeom prst="rect">
              <a:avLst/>
            </a:prstGeom>
            <a:noFill/>
          </p:spPr>
          <p:txBody>
            <a:bodyPr wrap="none" rtlCol="0">
              <a:spAutoFit/>
            </a:bodyPr>
            <a:lstStyle/>
            <a:p>
              <a:r>
                <a:rPr lang="fi-FI" sz="1400" b="1" dirty="0">
                  <a:solidFill>
                    <a:srgbClr val="0070C0"/>
                  </a:solidFill>
                </a:rPr>
                <a:t>4</a:t>
              </a:r>
            </a:p>
          </p:txBody>
        </p:sp>
        <p:sp>
          <p:nvSpPr>
            <p:cNvPr id="20" name="Tekstiruutu 19">
              <a:extLst>
                <a:ext uri="{FF2B5EF4-FFF2-40B4-BE49-F238E27FC236}">
                  <a16:creationId xmlns:a16="http://schemas.microsoft.com/office/drawing/2014/main" id="{B6460A46-0BFB-470C-A4DE-544DB6008FDF}"/>
                </a:ext>
              </a:extLst>
            </p:cNvPr>
            <p:cNvSpPr txBox="1"/>
            <p:nvPr/>
          </p:nvSpPr>
          <p:spPr>
            <a:xfrm>
              <a:off x="10203158" y="5473841"/>
              <a:ext cx="274434" cy="307777"/>
            </a:xfrm>
            <a:prstGeom prst="rect">
              <a:avLst/>
            </a:prstGeom>
            <a:noFill/>
          </p:spPr>
          <p:txBody>
            <a:bodyPr wrap="none" rtlCol="0">
              <a:spAutoFit/>
            </a:bodyPr>
            <a:lstStyle/>
            <a:p>
              <a:r>
                <a:rPr lang="fi-FI" sz="1400" b="1" dirty="0">
                  <a:solidFill>
                    <a:srgbClr val="0070C0"/>
                  </a:solidFill>
                </a:rPr>
                <a:t>4</a:t>
              </a:r>
            </a:p>
          </p:txBody>
        </p:sp>
        <p:sp>
          <p:nvSpPr>
            <p:cNvPr id="21" name="Tekstiruutu 20">
              <a:extLst>
                <a:ext uri="{FF2B5EF4-FFF2-40B4-BE49-F238E27FC236}">
                  <a16:creationId xmlns:a16="http://schemas.microsoft.com/office/drawing/2014/main" id="{E70DB709-83D0-4134-A460-DBBA1D9ACB5C}"/>
                </a:ext>
              </a:extLst>
            </p:cNvPr>
            <p:cNvSpPr txBox="1"/>
            <p:nvPr/>
          </p:nvSpPr>
          <p:spPr>
            <a:xfrm>
              <a:off x="9051984" y="4415170"/>
              <a:ext cx="274434" cy="307777"/>
            </a:xfrm>
            <a:prstGeom prst="rect">
              <a:avLst/>
            </a:prstGeom>
            <a:noFill/>
          </p:spPr>
          <p:txBody>
            <a:bodyPr wrap="none" rtlCol="0">
              <a:spAutoFit/>
            </a:bodyPr>
            <a:lstStyle/>
            <a:p>
              <a:r>
                <a:rPr lang="fi-FI" sz="1400" b="1" dirty="0">
                  <a:solidFill>
                    <a:srgbClr val="0070C0"/>
                  </a:solidFill>
                </a:rPr>
                <a:t>4</a:t>
              </a:r>
            </a:p>
          </p:txBody>
        </p:sp>
      </p:grpSp>
      <p:pic>
        <p:nvPicPr>
          <p:cNvPr id="22" name="Kuva 21" descr="Taulukko: Kausilippujen hinnat 12.8.2019 alkaen">
            <a:extLst>
              <a:ext uri="{FF2B5EF4-FFF2-40B4-BE49-F238E27FC236}">
                <a16:creationId xmlns:a16="http://schemas.microsoft.com/office/drawing/2014/main" id="{132D711F-DA0B-4258-96A3-743718D4C41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32539" y="1379916"/>
            <a:ext cx="2400892" cy="1500558"/>
          </a:xfrm>
          <a:prstGeom prst="rect">
            <a:avLst/>
          </a:prstGeom>
          <a:noFill/>
          <a:ln>
            <a:noFill/>
          </a:ln>
        </p:spPr>
      </p:pic>
      <p:pic>
        <p:nvPicPr>
          <p:cNvPr id="23" name="Kuva 22" descr="arvoliput2019">
            <a:extLst>
              <a:ext uri="{FF2B5EF4-FFF2-40B4-BE49-F238E27FC236}">
                <a16:creationId xmlns:a16="http://schemas.microsoft.com/office/drawing/2014/main" id="{2C273172-7305-435B-B529-89546715F5D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97" y="1367308"/>
            <a:ext cx="3533011" cy="2120234"/>
          </a:xfrm>
          <a:prstGeom prst="rect">
            <a:avLst/>
          </a:prstGeom>
          <a:noFill/>
          <a:ln>
            <a:noFill/>
          </a:ln>
        </p:spPr>
      </p:pic>
      <p:pic>
        <p:nvPicPr>
          <p:cNvPr id="24" name="Kuva 23">
            <a:extLst>
              <a:ext uri="{FF2B5EF4-FFF2-40B4-BE49-F238E27FC236}">
                <a16:creationId xmlns:a16="http://schemas.microsoft.com/office/drawing/2014/main" id="{92FC7999-34A1-4ACD-B70F-E96DA342509B}"/>
              </a:ext>
            </a:extLst>
          </p:cNvPr>
          <p:cNvPicPr>
            <a:picLocks noChangeAspect="1"/>
          </p:cNvPicPr>
          <p:nvPr/>
        </p:nvPicPr>
        <p:blipFill>
          <a:blip r:embed="rId6"/>
          <a:stretch>
            <a:fillRect/>
          </a:stretch>
        </p:blipFill>
        <p:spPr>
          <a:xfrm>
            <a:off x="119572" y="3422699"/>
            <a:ext cx="3453860" cy="2129412"/>
          </a:xfrm>
          <a:prstGeom prst="rect">
            <a:avLst/>
          </a:prstGeom>
        </p:spPr>
      </p:pic>
      <p:graphicFrame>
        <p:nvGraphicFramePr>
          <p:cNvPr id="25" name="Taulukko 8">
            <a:extLst>
              <a:ext uri="{FF2B5EF4-FFF2-40B4-BE49-F238E27FC236}">
                <a16:creationId xmlns:a16="http://schemas.microsoft.com/office/drawing/2014/main" id="{DEC91A8E-EFA6-49AB-A877-EF9A1AC545F8}"/>
              </a:ext>
            </a:extLst>
          </p:cNvPr>
          <p:cNvGraphicFramePr>
            <a:graphicFrameLocks noGrp="1"/>
          </p:cNvGraphicFramePr>
          <p:nvPr>
            <p:extLst>
              <p:ext uri="{D42A27DB-BD31-4B8C-83A1-F6EECF244321}">
                <p14:modId xmlns:p14="http://schemas.microsoft.com/office/powerpoint/2010/main" val="1785958493"/>
              </p:ext>
            </p:extLst>
          </p:nvPr>
        </p:nvGraphicFramePr>
        <p:xfrm>
          <a:off x="4017402" y="4496224"/>
          <a:ext cx="4458044" cy="1219200"/>
        </p:xfrm>
        <a:graphic>
          <a:graphicData uri="http://schemas.openxmlformats.org/drawingml/2006/table">
            <a:tbl>
              <a:tblPr firstRow="1" bandRow="1">
                <a:tableStyleId>{B301B821-A1FF-4177-AEE7-76D212191A09}</a:tableStyleId>
              </a:tblPr>
              <a:tblGrid>
                <a:gridCol w="1114511">
                  <a:extLst>
                    <a:ext uri="{9D8B030D-6E8A-4147-A177-3AD203B41FA5}">
                      <a16:colId xmlns:a16="http://schemas.microsoft.com/office/drawing/2014/main" val="3800216820"/>
                    </a:ext>
                  </a:extLst>
                </a:gridCol>
                <a:gridCol w="1114511">
                  <a:extLst>
                    <a:ext uri="{9D8B030D-6E8A-4147-A177-3AD203B41FA5}">
                      <a16:colId xmlns:a16="http://schemas.microsoft.com/office/drawing/2014/main" val="4210456195"/>
                    </a:ext>
                  </a:extLst>
                </a:gridCol>
                <a:gridCol w="1114511">
                  <a:extLst>
                    <a:ext uri="{9D8B030D-6E8A-4147-A177-3AD203B41FA5}">
                      <a16:colId xmlns:a16="http://schemas.microsoft.com/office/drawing/2014/main" val="36732908"/>
                    </a:ext>
                  </a:extLst>
                </a:gridCol>
                <a:gridCol w="1114511">
                  <a:extLst>
                    <a:ext uri="{9D8B030D-6E8A-4147-A177-3AD203B41FA5}">
                      <a16:colId xmlns:a16="http://schemas.microsoft.com/office/drawing/2014/main" val="1596370751"/>
                    </a:ext>
                  </a:extLst>
                </a:gridCol>
              </a:tblGrid>
              <a:tr h="155798">
                <a:tc>
                  <a:txBody>
                    <a:bodyPr/>
                    <a:lstStyle/>
                    <a:p>
                      <a:r>
                        <a:rPr lang="fi-FI" sz="1400" dirty="0"/>
                        <a:t>Aikuiset</a:t>
                      </a:r>
                    </a:p>
                  </a:txBody>
                  <a:tcPr/>
                </a:tc>
                <a:tc>
                  <a:txBody>
                    <a:bodyPr/>
                    <a:lstStyle/>
                    <a:p>
                      <a:r>
                        <a:rPr lang="fi-FI" sz="1400" dirty="0"/>
                        <a:t>2 vyöhykettä</a:t>
                      </a:r>
                    </a:p>
                  </a:txBody>
                  <a:tcPr/>
                </a:tc>
                <a:tc>
                  <a:txBody>
                    <a:bodyPr/>
                    <a:lstStyle/>
                    <a:p>
                      <a:r>
                        <a:rPr lang="fi-FI" sz="1400" dirty="0"/>
                        <a:t>3 vyöhykettä</a:t>
                      </a:r>
                    </a:p>
                  </a:txBody>
                  <a:tcPr/>
                </a:tc>
                <a:tc>
                  <a:txBody>
                    <a:bodyPr/>
                    <a:lstStyle/>
                    <a:p>
                      <a:r>
                        <a:rPr lang="fi-FI" sz="1400" dirty="0"/>
                        <a:t>4 vyöhykettä</a:t>
                      </a:r>
                    </a:p>
                  </a:txBody>
                  <a:tcPr/>
                </a:tc>
                <a:extLst>
                  <a:ext uri="{0D108BD9-81ED-4DB2-BD59-A6C34878D82A}">
                    <a16:rowId xmlns:a16="http://schemas.microsoft.com/office/drawing/2014/main" val="2358422874"/>
                  </a:ext>
                </a:extLst>
              </a:tr>
              <a:tr h="155798">
                <a:tc>
                  <a:txBody>
                    <a:bodyPr/>
                    <a:lstStyle/>
                    <a:p>
                      <a:r>
                        <a:rPr lang="fi-FI" sz="1400" dirty="0"/>
                        <a:t>Kausilippu</a:t>
                      </a:r>
                    </a:p>
                  </a:txBody>
                  <a:tcPr/>
                </a:tc>
                <a:tc>
                  <a:txBody>
                    <a:bodyPr/>
                    <a:lstStyle/>
                    <a:p>
                      <a:r>
                        <a:rPr lang="fi-FI" sz="1400" dirty="0"/>
                        <a:t>58 €</a:t>
                      </a:r>
                    </a:p>
                  </a:txBody>
                  <a:tcPr/>
                </a:tc>
                <a:tc>
                  <a:txBody>
                    <a:bodyPr/>
                    <a:lstStyle/>
                    <a:p>
                      <a:r>
                        <a:rPr lang="fi-FI" sz="1400" dirty="0"/>
                        <a:t>80 €</a:t>
                      </a:r>
                    </a:p>
                  </a:txBody>
                  <a:tcPr/>
                </a:tc>
                <a:tc>
                  <a:txBody>
                    <a:bodyPr/>
                    <a:lstStyle/>
                    <a:p>
                      <a:r>
                        <a:rPr lang="fi-FI" sz="1400" dirty="0"/>
                        <a:t>90 €</a:t>
                      </a:r>
                    </a:p>
                  </a:txBody>
                  <a:tcPr/>
                </a:tc>
                <a:extLst>
                  <a:ext uri="{0D108BD9-81ED-4DB2-BD59-A6C34878D82A}">
                    <a16:rowId xmlns:a16="http://schemas.microsoft.com/office/drawing/2014/main" val="2686299871"/>
                  </a:ext>
                </a:extLst>
              </a:tr>
              <a:tr h="155798">
                <a:tc>
                  <a:txBody>
                    <a:bodyPr/>
                    <a:lstStyle/>
                    <a:p>
                      <a:r>
                        <a:rPr lang="fi-FI" sz="1400" dirty="0"/>
                        <a:t>Arvolippu</a:t>
                      </a:r>
                    </a:p>
                  </a:txBody>
                  <a:tcPr/>
                </a:tc>
                <a:tc>
                  <a:txBody>
                    <a:bodyPr/>
                    <a:lstStyle/>
                    <a:p>
                      <a:r>
                        <a:rPr lang="fi-FI" sz="1400" dirty="0"/>
                        <a:t>2,5 €</a:t>
                      </a:r>
                    </a:p>
                  </a:txBody>
                  <a:tcPr/>
                </a:tc>
                <a:tc>
                  <a:txBody>
                    <a:bodyPr/>
                    <a:lstStyle/>
                    <a:p>
                      <a:r>
                        <a:rPr lang="fi-FI" sz="1400" dirty="0"/>
                        <a:t>5 €</a:t>
                      </a:r>
                    </a:p>
                  </a:txBody>
                  <a:tcPr/>
                </a:tc>
                <a:tc>
                  <a:txBody>
                    <a:bodyPr/>
                    <a:lstStyle/>
                    <a:p>
                      <a:r>
                        <a:rPr lang="fi-FI" sz="1400" dirty="0"/>
                        <a:t>5,9 €</a:t>
                      </a:r>
                    </a:p>
                  </a:txBody>
                  <a:tcPr/>
                </a:tc>
                <a:extLst>
                  <a:ext uri="{0D108BD9-81ED-4DB2-BD59-A6C34878D82A}">
                    <a16:rowId xmlns:a16="http://schemas.microsoft.com/office/drawing/2014/main" val="3733433180"/>
                  </a:ext>
                </a:extLst>
              </a:tr>
              <a:tr h="155798">
                <a:tc>
                  <a:txBody>
                    <a:bodyPr/>
                    <a:lstStyle/>
                    <a:p>
                      <a:r>
                        <a:rPr lang="fi-FI" sz="1400" dirty="0"/>
                        <a:t>Kertalippu</a:t>
                      </a:r>
                    </a:p>
                  </a:txBody>
                  <a:tcPr/>
                </a:tc>
                <a:tc>
                  <a:txBody>
                    <a:bodyPr/>
                    <a:lstStyle/>
                    <a:p>
                      <a:r>
                        <a:rPr lang="fi-FI" sz="1400" dirty="0"/>
                        <a:t>3,4 €</a:t>
                      </a:r>
                    </a:p>
                  </a:txBody>
                  <a:tcPr/>
                </a:tc>
                <a:tc>
                  <a:txBody>
                    <a:bodyPr/>
                    <a:lstStyle/>
                    <a:p>
                      <a:r>
                        <a:rPr lang="fi-FI" sz="1400" dirty="0"/>
                        <a:t>6,5 €</a:t>
                      </a:r>
                    </a:p>
                  </a:txBody>
                  <a:tcPr/>
                </a:tc>
                <a:tc>
                  <a:txBody>
                    <a:bodyPr/>
                    <a:lstStyle/>
                    <a:p>
                      <a:r>
                        <a:rPr lang="fi-FI" sz="1400" dirty="0"/>
                        <a:t>7,8 €</a:t>
                      </a:r>
                    </a:p>
                  </a:txBody>
                  <a:tcPr/>
                </a:tc>
                <a:extLst>
                  <a:ext uri="{0D108BD9-81ED-4DB2-BD59-A6C34878D82A}">
                    <a16:rowId xmlns:a16="http://schemas.microsoft.com/office/drawing/2014/main" val="2524472659"/>
                  </a:ext>
                </a:extLst>
              </a:tr>
            </a:tbl>
          </a:graphicData>
        </a:graphic>
      </p:graphicFrame>
      <p:graphicFrame>
        <p:nvGraphicFramePr>
          <p:cNvPr id="26" name="Taulukko 25">
            <a:extLst>
              <a:ext uri="{FF2B5EF4-FFF2-40B4-BE49-F238E27FC236}">
                <a16:creationId xmlns:a16="http://schemas.microsoft.com/office/drawing/2014/main" id="{DC4F4591-F767-4074-B949-DE300B86843B}"/>
              </a:ext>
            </a:extLst>
          </p:cNvPr>
          <p:cNvGraphicFramePr>
            <a:graphicFrameLocks noGrp="1"/>
          </p:cNvGraphicFramePr>
          <p:nvPr>
            <p:extLst>
              <p:ext uri="{D42A27DB-BD31-4B8C-83A1-F6EECF244321}">
                <p14:modId xmlns:p14="http://schemas.microsoft.com/office/powerpoint/2010/main" val="3625163651"/>
              </p:ext>
            </p:extLst>
          </p:nvPr>
        </p:nvGraphicFramePr>
        <p:xfrm>
          <a:off x="8618570" y="4487404"/>
          <a:ext cx="2286736" cy="1228020"/>
        </p:xfrm>
        <a:graphic>
          <a:graphicData uri="http://schemas.openxmlformats.org/drawingml/2006/table">
            <a:tbl>
              <a:tblPr firstRow="1" bandRow="1">
                <a:tableStyleId>{B301B821-A1FF-4177-AEE7-76D212191A09}</a:tableStyleId>
              </a:tblPr>
              <a:tblGrid>
                <a:gridCol w="1143368">
                  <a:extLst>
                    <a:ext uri="{9D8B030D-6E8A-4147-A177-3AD203B41FA5}">
                      <a16:colId xmlns:a16="http://schemas.microsoft.com/office/drawing/2014/main" val="3800216820"/>
                    </a:ext>
                  </a:extLst>
                </a:gridCol>
                <a:gridCol w="1143368">
                  <a:extLst>
                    <a:ext uri="{9D8B030D-6E8A-4147-A177-3AD203B41FA5}">
                      <a16:colId xmlns:a16="http://schemas.microsoft.com/office/drawing/2014/main" val="4210456195"/>
                    </a:ext>
                  </a:extLst>
                </a:gridCol>
              </a:tblGrid>
              <a:tr h="307005">
                <a:tc>
                  <a:txBody>
                    <a:bodyPr/>
                    <a:lstStyle/>
                    <a:p>
                      <a:r>
                        <a:rPr lang="fi-FI" sz="1400" dirty="0"/>
                        <a:t>Aikuiset</a:t>
                      </a:r>
                    </a:p>
                  </a:txBody>
                  <a:tcPr/>
                </a:tc>
                <a:tc>
                  <a:txBody>
                    <a:bodyPr/>
                    <a:lstStyle/>
                    <a:p>
                      <a:r>
                        <a:rPr lang="fi-FI" sz="1400" dirty="0"/>
                        <a:t>Koko alue</a:t>
                      </a:r>
                    </a:p>
                  </a:txBody>
                  <a:tcPr/>
                </a:tc>
                <a:extLst>
                  <a:ext uri="{0D108BD9-81ED-4DB2-BD59-A6C34878D82A}">
                    <a16:rowId xmlns:a16="http://schemas.microsoft.com/office/drawing/2014/main" val="2358422874"/>
                  </a:ext>
                </a:extLst>
              </a:tr>
              <a:tr h="307005">
                <a:tc>
                  <a:txBody>
                    <a:bodyPr/>
                    <a:lstStyle/>
                    <a:p>
                      <a:r>
                        <a:rPr lang="fi-FI" sz="1400" dirty="0"/>
                        <a:t>Kausilippu</a:t>
                      </a:r>
                    </a:p>
                  </a:txBody>
                  <a:tcPr/>
                </a:tc>
                <a:tc>
                  <a:txBody>
                    <a:bodyPr/>
                    <a:lstStyle/>
                    <a:p>
                      <a:r>
                        <a:rPr lang="fi-FI" sz="1400" dirty="0"/>
                        <a:t>58 €</a:t>
                      </a:r>
                    </a:p>
                  </a:txBody>
                  <a:tcPr/>
                </a:tc>
                <a:extLst>
                  <a:ext uri="{0D108BD9-81ED-4DB2-BD59-A6C34878D82A}">
                    <a16:rowId xmlns:a16="http://schemas.microsoft.com/office/drawing/2014/main" val="2686299871"/>
                  </a:ext>
                </a:extLst>
              </a:tr>
              <a:tr h="307005">
                <a:tc>
                  <a:txBody>
                    <a:bodyPr/>
                    <a:lstStyle/>
                    <a:p>
                      <a:r>
                        <a:rPr lang="fi-FI" sz="1400" dirty="0"/>
                        <a:t>Arvolippu</a:t>
                      </a:r>
                    </a:p>
                  </a:txBody>
                  <a:tcPr/>
                </a:tc>
                <a:tc>
                  <a:txBody>
                    <a:bodyPr/>
                    <a:lstStyle/>
                    <a:p>
                      <a:r>
                        <a:rPr lang="fi-FI" sz="1400" dirty="0"/>
                        <a:t>2,5 €</a:t>
                      </a:r>
                    </a:p>
                  </a:txBody>
                  <a:tcPr/>
                </a:tc>
                <a:extLst>
                  <a:ext uri="{0D108BD9-81ED-4DB2-BD59-A6C34878D82A}">
                    <a16:rowId xmlns:a16="http://schemas.microsoft.com/office/drawing/2014/main" val="3733433180"/>
                  </a:ext>
                </a:extLst>
              </a:tr>
              <a:tr h="307005">
                <a:tc>
                  <a:txBody>
                    <a:bodyPr/>
                    <a:lstStyle/>
                    <a:p>
                      <a:r>
                        <a:rPr lang="fi-FI" sz="1400" dirty="0"/>
                        <a:t>Kertalippu</a:t>
                      </a:r>
                    </a:p>
                  </a:txBody>
                  <a:tcPr/>
                </a:tc>
                <a:tc>
                  <a:txBody>
                    <a:bodyPr/>
                    <a:lstStyle/>
                    <a:p>
                      <a:r>
                        <a:rPr lang="fi-FI" sz="1400" dirty="0"/>
                        <a:t>3,4 €</a:t>
                      </a:r>
                    </a:p>
                  </a:txBody>
                  <a:tcPr/>
                </a:tc>
                <a:extLst>
                  <a:ext uri="{0D108BD9-81ED-4DB2-BD59-A6C34878D82A}">
                    <a16:rowId xmlns:a16="http://schemas.microsoft.com/office/drawing/2014/main" val="2524472659"/>
                  </a:ext>
                </a:extLst>
              </a:tr>
            </a:tbl>
          </a:graphicData>
        </a:graphic>
      </p:graphicFrame>
      <p:sp>
        <p:nvSpPr>
          <p:cNvPr id="27" name="Tekstiruutu 26">
            <a:extLst>
              <a:ext uri="{FF2B5EF4-FFF2-40B4-BE49-F238E27FC236}">
                <a16:creationId xmlns:a16="http://schemas.microsoft.com/office/drawing/2014/main" id="{098403ED-9EC5-4ED6-9E74-9FF7419D19C7}"/>
              </a:ext>
            </a:extLst>
          </p:cNvPr>
          <p:cNvSpPr txBox="1"/>
          <p:nvPr/>
        </p:nvSpPr>
        <p:spPr>
          <a:xfrm>
            <a:off x="4017402" y="4126892"/>
            <a:ext cx="1396088" cy="369332"/>
          </a:xfrm>
          <a:prstGeom prst="rect">
            <a:avLst/>
          </a:prstGeom>
          <a:noFill/>
        </p:spPr>
        <p:txBody>
          <a:bodyPr wrap="none" rtlCol="0">
            <a:spAutoFit/>
          </a:bodyPr>
          <a:lstStyle/>
          <a:p>
            <a:r>
              <a:rPr lang="fi-FI" dirty="0">
                <a:solidFill>
                  <a:schemeClr val="accent1">
                    <a:lumMod val="75000"/>
                  </a:schemeClr>
                </a:solidFill>
              </a:rPr>
              <a:t>Vyöhykemalli</a:t>
            </a:r>
          </a:p>
        </p:txBody>
      </p:sp>
      <p:sp>
        <p:nvSpPr>
          <p:cNvPr id="28" name="Tekstiruutu 27">
            <a:extLst>
              <a:ext uri="{FF2B5EF4-FFF2-40B4-BE49-F238E27FC236}">
                <a16:creationId xmlns:a16="http://schemas.microsoft.com/office/drawing/2014/main" id="{84B6B26A-228F-4851-B9A4-41C932E3C98F}"/>
              </a:ext>
            </a:extLst>
          </p:cNvPr>
          <p:cNvSpPr txBox="1"/>
          <p:nvPr/>
        </p:nvSpPr>
        <p:spPr>
          <a:xfrm>
            <a:off x="8618570" y="4140165"/>
            <a:ext cx="1508490" cy="369332"/>
          </a:xfrm>
          <a:prstGeom prst="rect">
            <a:avLst/>
          </a:prstGeom>
          <a:noFill/>
        </p:spPr>
        <p:txBody>
          <a:bodyPr wrap="none" rtlCol="0">
            <a:spAutoFit/>
          </a:bodyPr>
          <a:lstStyle/>
          <a:p>
            <a:r>
              <a:rPr lang="fi-FI" dirty="0">
                <a:solidFill>
                  <a:schemeClr val="accent1">
                    <a:lumMod val="75000"/>
                  </a:schemeClr>
                </a:solidFill>
              </a:rPr>
              <a:t>Tasataksamalli</a:t>
            </a:r>
          </a:p>
        </p:txBody>
      </p:sp>
      <p:sp>
        <p:nvSpPr>
          <p:cNvPr id="29" name="Tekstiruutu 28">
            <a:extLst>
              <a:ext uri="{FF2B5EF4-FFF2-40B4-BE49-F238E27FC236}">
                <a16:creationId xmlns:a16="http://schemas.microsoft.com/office/drawing/2014/main" id="{64E7B407-6C73-4577-BA2B-B2BF133D888F}"/>
              </a:ext>
            </a:extLst>
          </p:cNvPr>
          <p:cNvSpPr txBox="1"/>
          <p:nvPr/>
        </p:nvSpPr>
        <p:spPr>
          <a:xfrm>
            <a:off x="204718" y="1075852"/>
            <a:ext cx="1611147" cy="369332"/>
          </a:xfrm>
          <a:prstGeom prst="rect">
            <a:avLst/>
          </a:prstGeom>
          <a:noFill/>
        </p:spPr>
        <p:txBody>
          <a:bodyPr wrap="none" rtlCol="0">
            <a:spAutoFit/>
          </a:bodyPr>
          <a:lstStyle/>
          <a:p>
            <a:r>
              <a:rPr lang="fi-FI" dirty="0">
                <a:solidFill>
                  <a:schemeClr val="tx2"/>
                </a:solidFill>
              </a:rPr>
              <a:t>Nykyiset hinnat</a:t>
            </a:r>
          </a:p>
        </p:txBody>
      </p:sp>
      <p:sp>
        <p:nvSpPr>
          <p:cNvPr id="31" name="Tekstiruutu 30">
            <a:extLst>
              <a:ext uri="{FF2B5EF4-FFF2-40B4-BE49-F238E27FC236}">
                <a16:creationId xmlns:a16="http://schemas.microsoft.com/office/drawing/2014/main" id="{BE80EEE2-74DD-4734-B593-31CA20DDD536}"/>
              </a:ext>
            </a:extLst>
          </p:cNvPr>
          <p:cNvSpPr txBox="1"/>
          <p:nvPr/>
        </p:nvSpPr>
        <p:spPr>
          <a:xfrm>
            <a:off x="4017402" y="5808889"/>
            <a:ext cx="688790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i-FI" sz="1400" dirty="0">
                <a:solidFill>
                  <a:schemeClr val="tx1"/>
                </a:solidFill>
              </a:rPr>
              <a:t>Senioreille, nuorille ja opiskelijoille 30 % alennus kausi- ja arvolipuista.</a:t>
            </a:r>
          </a:p>
          <a:p>
            <a:pPr algn="ctr"/>
            <a:r>
              <a:rPr lang="fi-FI" sz="1400" dirty="0">
                <a:solidFill>
                  <a:schemeClr val="tx1"/>
                </a:solidFill>
              </a:rPr>
              <a:t>Lapsille 50 % alennus kaikista lipputuotteista.</a:t>
            </a:r>
          </a:p>
        </p:txBody>
      </p:sp>
    </p:spTree>
    <p:extLst>
      <p:ext uri="{BB962C8B-B14F-4D97-AF65-F5344CB8AC3E}">
        <p14:creationId xmlns:p14="http://schemas.microsoft.com/office/powerpoint/2010/main" val="189271316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3C2E0-E016-4C9D-9158-0269FB2EC2DC}"/>
              </a:ext>
            </a:extLst>
          </p:cNvPr>
          <p:cNvSpPr>
            <a:spLocks noGrp="1"/>
          </p:cNvSpPr>
          <p:nvPr>
            <p:ph type="title"/>
          </p:nvPr>
        </p:nvSpPr>
        <p:spPr/>
        <p:txBody>
          <a:bodyPr/>
          <a:lstStyle/>
          <a:p>
            <a:r>
              <a:rPr lang="fi-FI" dirty="0"/>
              <a:t>Tarkastellut lippujen hinnat</a:t>
            </a:r>
          </a:p>
        </p:txBody>
      </p:sp>
      <p:sp>
        <p:nvSpPr>
          <p:cNvPr id="4" name="Päivämäärän paikkamerkki 3">
            <a:extLst>
              <a:ext uri="{FF2B5EF4-FFF2-40B4-BE49-F238E27FC236}">
                <a16:creationId xmlns:a16="http://schemas.microsoft.com/office/drawing/2014/main" id="{8CF91402-939A-4FCC-A256-75D6076518B8}"/>
              </a:ext>
            </a:extLst>
          </p:cNvPr>
          <p:cNvSpPr>
            <a:spLocks noGrp="1"/>
          </p:cNvSpPr>
          <p:nvPr>
            <p:ph type="dt" sz="half" idx="10"/>
          </p:nvPr>
        </p:nvSpPr>
        <p:spPr/>
        <p:txBody>
          <a:bodyPr/>
          <a:lstStyle/>
          <a:p>
            <a:fld id="{B0B8817A-9C08-4EA3-B3CE-2982CD89E245}" type="datetime1">
              <a:rPr lang="fi-FI" smtClean="0"/>
              <a:t>17.11.2020</a:t>
            </a:fld>
            <a:endParaRPr lang="fi-FI" dirty="0"/>
          </a:p>
        </p:txBody>
      </p:sp>
      <p:sp>
        <p:nvSpPr>
          <p:cNvPr id="5" name="Alatunnisteen paikkamerkki 4">
            <a:extLst>
              <a:ext uri="{FF2B5EF4-FFF2-40B4-BE49-F238E27FC236}">
                <a16:creationId xmlns:a16="http://schemas.microsoft.com/office/drawing/2014/main" id="{15C8F14F-6198-4BCD-9F3A-32357F42576C}"/>
              </a:ext>
            </a:extLst>
          </p:cNvPr>
          <p:cNvSpPr>
            <a:spLocks noGrp="1"/>
          </p:cNvSpPr>
          <p:nvPr>
            <p:ph type="ftr" sz="quarter" idx="11"/>
          </p:nvPr>
        </p:nvSpPr>
        <p:spPr/>
        <p:txBody>
          <a:bodyPr/>
          <a:lstStyle/>
          <a:p>
            <a:r>
              <a:rPr lang="fi-FI"/>
              <a:t>[Esittäjän nimi]</a:t>
            </a:r>
            <a:endParaRPr lang="fi-FI" dirty="0"/>
          </a:p>
        </p:txBody>
      </p:sp>
      <p:sp>
        <p:nvSpPr>
          <p:cNvPr id="6" name="Dian numeron paikkamerkki 5">
            <a:extLst>
              <a:ext uri="{FF2B5EF4-FFF2-40B4-BE49-F238E27FC236}">
                <a16:creationId xmlns:a16="http://schemas.microsoft.com/office/drawing/2014/main" id="{3EAD02D8-E5CF-474A-910F-763C9FDCA021}"/>
              </a:ext>
            </a:extLst>
          </p:cNvPr>
          <p:cNvSpPr>
            <a:spLocks noGrp="1"/>
          </p:cNvSpPr>
          <p:nvPr>
            <p:ph type="sldNum" sz="quarter" idx="12"/>
          </p:nvPr>
        </p:nvSpPr>
        <p:spPr/>
        <p:txBody>
          <a:bodyPr/>
          <a:lstStyle/>
          <a:p>
            <a:fld id="{EB59C1E5-9392-4F9A-9014-AC739622B32D}" type="slidenum">
              <a:rPr lang="fi-FI" smtClean="0"/>
              <a:t>38</a:t>
            </a:fld>
            <a:endParaRPr lang="fi-FI" dirty="0"/>
          </a:p>
        </p:txBody>
      </p:sp>
      <p:graphicFrame>
        <p:nvGraphicFramePr>
          <p:cNvPr id="3" name="Taulukko 2">
            <a:extLst>
              <a:ext uri="{FF2B5EF4-FFF2-40B4-BE49-F238E27FC236}">
                <a16:creationId xmlns:a16="http://schemas.microsoft.com/office/drawing/2014/main" id="{E284EDC0-45F3-4486-9760-0951E05656B7}"/>
              </a:ext>
            </a:extLst>
          </p:cNvPr>
          <p:cNvGraphicFramePr>
            <a:graphicFrameLocks noGrp="1"/>
          </p:cNvGraphicFramePr>
          <p:nvPr>
            <p:extLst>
              <p:ext uri="{D42A27DB-BD31-4B8C-83A1-F6EECF244321}">
                <p14:modId xmlns:p14="http://schemas.microsoft.com/office/powerpoint/2010/main" val="1107163340"/>
              </p:ext>
            </p:extLst>
          </p:nvPr>
        </p:nvGraphicFramePr>
        <p:xfrm>
          <a:off x="5767138" y="45720"/>
          <a:ext cx="6136104" cy="6766560"/>
        </p:xfrm>
        <a:graphic>
          <a:graphicData uri="http://schemas.openxmlformats.org/drawingml/2006/table">
            <a:tbl>
              <a:tblPr>
                <a:tableStyleId>{5C22544A-7EE6-4342-B048-85BDC9FD1C3A}</a:tableStyleId>
              </a:tblPr>
              <a:tblGrid>
                <a:gridCol w="645213">
                  <a:extLst>
                    <a:ext uri="{9D8B030D-6E8A-4147-A177-3AD203B41FA5}">
                      <a16:colId xmlns:a16="http://schemas.microsoft.com/office/drawing/2014/main" val="1438683772"/>
                    </a:ext>
                  </a:extLst>
                </a:gridCol>
                <a:gridCol w="1158749">
                  <a:extLst>
                    <a:ext uri="{9D8B030D-6E8A-4147-A177-3AD203B41FA5}">
                      <a16:colId xmlns:a16="http://schemas.microsoft.com/office/drawing/2014/main" val="1564514102"/>
                    </a:ext>
                  </a:extLst>
                </a:gridCol>
                <a:gridCol w="1356263">
                  <a:extLst>
                    <a:ext uri="{9D8B030D-6E8A-4147-A177-3AD203B41FA5}">
                      <a16:colId xmlns:a16="http://schemas.microsoft.com/office/drawing/2014/main" val="3525970602"/>
                    </a:ext>
                  </a:extLst>
                </a:gridCol>
                <a:gridCol w="1619616">
                  <a:extLst>
                    <a:ext uri="{9D8B030D-6E8A-4147-A177-3AD203B41FA5}">
                      <a16:colId xmlns:a16="http://schemas.microsoft.com/office/drawing/2014/main" val="797117248"/>
                    </a:ext>
                  </a:extLst>
                </a:gridCol>
                <a:gridCol w="1356263">
                  <a:extLst>
                    <a:ext uri="{9D8B030D-6E8A-4147-A177-3AD203B41FA5}">
                      <a16:colId xmlns:a16="http://schemas.microsoft.com/office/drawing/2014/main" val="1987541908"/>
                    </a:ext>
                  </a:extLst>
                </a:gridCol>
              </a:tblGrid>
              <a:tr h="123880">
                <a:tc>
                  <a:txBody>
                    <a:bodyPr/>
                    <a:lstStyle/>
                    <a:p>
                      <a:pPr algn="l" fontAlgn="b"/>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b="1" u="none" strike="noStrike">
                          <a:effectLst/>
                        </a:rPr>
                        <a:t>vyöhykemäärä</a:t>
                      </a:r>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b="1" u="none" strike="noStrike">
                          <a:effectLst/>
                        </a:rPr>
                        <a:t>ve1</a:t>
                      </a:r>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b="1" u="none" strike="noStrike">
                          <a:effectLst/>
                        </a:rPr>
                        <a:t>ve2</a:t>
                      </a:r>
                      <a:endParaRPr lang="fi-FI"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25813794"/>
                  </a:ext>
                </a:extLst>
              </a:tr>
              <a:tr h="327043">
                <a:tc>
                  <a:txBody>
                    <a:bodyPr/>
                    <a:lstStyle/>
                    <a:p>
                      <a:pPr algn="l" fontAlgn="b"/>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b="1" u="none" strike="noStrike">
                          <a:effectLst/>
                        </a:rPr>
                        <a:t>"nykyinen hintataso kahdelle vyöhykkeelle"</a:t>
                      </a:r>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b="1" u="none" strike="noStrike" dirty="0">
                          <a:effectLst/>
                        </a:rPr>
                        <a:t>"tasataksa, nykyinen hintataso kaikilla vyöhykkeillä"</a:t>
                      </a:r>
                      <a:endParaRPr lang="fi-FI"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78102608"/>
                  </a:ext>
                </a:extLst>
              </a:tr>
              <a:tr h="123880">
                <a:tc>
                  <a:txBody>
                    <a:bodyPr/>
                    <a:lstStyle/>
                    <a:p>
                      <a:pPr algn="l" fontAlgn="b"/>
                      <a:r>
                        <a:rPr lang="fi-FI" sz="1200" u="none" strike="noStrike">
                          <a:effectLst/>
                        </a:rPr>
                        <a:t>Kausilippu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Aikuinen</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58</a:t>
                      </a:r>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58</a:t>
                      </a:r>
                      <a:endParaRPr lang="fi-FI"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48564707"/>
                  </a:ext>
                </a:extLst>
              </a:tr>
              <a:tr h="123880">
                <a:tc>
                  <a:txBody>
                    <a:bodyPr/>
                    <a:lstStyle/>
                    <a:p>
                      <a:pPr algn="l" fontAlgn="b"/>
                      <a:r>
                        <a:rPr lang="fi-FI" sz="1200" u="none" strike="noStrike">
                          <a:effectLst/>
                        </a:rPr>
                        <a:t>Kausilippu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Aikuinen</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80</a:t>
                      </a:r>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58</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33506385"/>
                  </a:ext>
                </a:extLst>
              </a:tr>
              <a:tr h="123880">
                <a:tc>
                  <a:txBody>
                    <a:bodyPr/>
                    <a:lstStyle/>
                    <a:p>
                      <a:pPr algn="l" fontAlgn="b"/>
                      <a:r>
                        <a:rPr lang="fi-FI" sz="1200" u="none" strike="noStrike">
                          <a:effectLst/>
                        </a:rPr>
                        <a:t>Kausilippu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Aikuinen</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90</a:t>
                      </a:r>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58</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14417340"/>
                  </a:ext>
                </a:extLst>
              </a:tr>
              <a:tr h="123880">
                <a:tc>
                  <a:txBody>
                    <a:bodyPr/>
                    <a:lstStyle/>
                    <a:p>
                      <a:pPr algn="l" fontAlgn="b"/>
                      <a:r>
                        <a:rPr lang="fi-FI" sz="1200" u="none" strike="noStrike">
                          <a:effectLst/>
                        </a:rPr>
                        <a:t>Kausilippu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Seniori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40,6</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40,6</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72313460"/>
                  </a:ext>
                </a:extLst>
              </a:tr>
              <a:tr h="123880">
                <a:tc>
                  <a:txBody>
                    <a:bodyPr/>
                    <a:lstStyle/>
                    <a:p>
                      <a:pPr algn="l" fontAlgn="b"/>
                      <a:r>
                        <a:rPr lang="fi-FI" sz="1200" u="none" strike="noStrike">
                          <a:effectLst/>
                        </a:rPr>
                        <a:t>Kausilippu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Seniori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56</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40,6</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280067"/>
                  </a:ext>
                </a:extLst>
              </a:tr>
              <a:tr h="123880">
                <a:tc>
                  <a:txBody>
                    <a:bodyPr/>
                    <a:lstStyle/>
                    <a:p>
                      <a:pPr algn="l" fontAlgn="b"/>
                      <a:r>
                        <a:rPr lang="fi-FI" sz="1200" u="none" strike="noStrike">
                          <a:effectLst/>
                        </a:rPr>
                        <a:t>Kausilippu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Seniori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63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40,6</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68468523"/>
                  </a:ext>
                </a:extLst>
              </a:tr>
              <a:tr h="123880">
                <a:tc>
                  <a:txBody>
                    <a:bodyPr/>
                    <a:lstStyle/>
                    <a:p>
                      <a:pPr algn="l" fontAlgn="b"/>
                      <a:r>
                        <a:rPr lang="fi-FI" sz="1200" u="none" strike="noStrike">
                          <a:effectLst/>
                        </a:rPr>
                        <a:t>Kausilippu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Lapsi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29</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dirty="0">
                          <a:effectLst/>
                        </a:rPr>
                        <a:t>29</a:t>
                      </a:r>
                      <a:endParaRPr lang="fi-FI"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8188840"/>
                  </a:ext>
                </a:extLst>
              </a:tr>
              <a:tr h="123880">
                <a:tc>
                  <a:txBody>
                    <a:bodyPr/>
                    <a:lstStyle/>
                    <a:p>
                      <a:pPr algn="l" fontAlgn="b"/>
                      <a:r>
                        <a:rPr lang="fi-FI" sz="1200" u="none" strike="noStrike">
                          <a:effectLst/>
                        </a:rPr>
                        <a:t>Kausilippu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Lapsi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40</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29</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26547174"/>
                  </a:ext>
                </a:extLst>
              </a:tr>
              <a:tr h="123880">
                <a:tc>
                  <a:txBody>
                    <a:bodyPr/>
                    <a:lstStyle/>
                    <a:p>
                      <a:pPr algn="l" fontAlgn="b"/>
                      <a:r>
                        <a:rPr lang="fi-FI" sz="1200" u="none" strike="noStrike">
                          <a:effectLst/>
                        </a:rPr>
                        <a:t>Kausilippu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Lapsi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45</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29</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3053171"/>
                  </a:ext>
                </a:extLst>
              </a:tr>
              <a:tr h="123880">
                <a:tc>
                  <a:txBody>
                    <a:bodyPr/>
                    <a:lstStyle/>
                    <a:p>
                      <a:pPr algn="l" fontAlgn="b"/>
                      <a:r>
                        <a:rPr lang="fi-FI" sz="1200" u="none" strike="noStrike">
                          <a:effectLst/>
                        </a:rPr>
                        <a:t>Kausilippu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Nuori+opiskelija</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40,6</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40,6</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6828774"/>
                  </a:ext>
                </a:extLst>
              </a:tr>
              <a:tr h="123880">
                <a:tc>
                  <a:txBody>
                    <a:bodyPr/>
                    <a:lstStyle/>
                    <a:p>
                      <a:pPr algn="l" fontAlgn="b"/>
                      <a:r>
                        <a:rPr lang="fi-FI" sz="1200" u="none" strike="noStrike">
                          <a:effectLst/>
                        </a:rPr>
                        <a:t>Kausilippu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Nuori+opiskelija</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56</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40,6</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80172023"/>
                  </a:ext>
                </a:extLst>
              </a:tr>
              <a:tr h="123880">
                <a:tc>
                  <a:txBody>
                    <a:bodyPr/>
                    <a:lstStyle/>
                    <a:p>
                      <a:pPr algn="l" fontAlgn="b"/>
                      <a:r>
                        <a:rPr lang="fi-FI" sz="1200" u="none" strike="noStrike">
                          <a:effectLst/>
                        </a:rPr>
                        <a:t>Kausilippu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Nuori+opiskelija</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63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40,6</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76284568"/>
                  </a:ext>
                </a:extLst>
              </a:tr>
              <a:tr h="123880">
                <a:tc>
                  <a:txBody>
                    <a:bodyPr/>
                    <a:lstStyle/>
                    <a:p>
                      <a:pPr algn="l" fontAlgn="b"/>
                      <a:r>
                        <a:rPr lang="fi-FI" sz="1200" u="none" strike="noStrike">
                          <a:effectLst/>
                        </a:rPr>
                        <a:t>Arvolippu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Aikuinen</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2,5</a:t>
                      </a:r>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2,5</a:t>
                      </a:r>
                      <a:endParaRPr lang="fi-FI"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67999430"/>
                  </a:ext>
                </a:extLst>
              </a:tr>
              <a:tr h="123880">
                <a:tc>
                  <a:txBody>
                    <a:bodyPr/>
                    <a:lstStyle/>
                    <a:p>
                      <a:pPr algn="l" fontAlgn="b"/>
                      <a:r>
                        <a:rPr lang="fi-FI" sz="1200" u="none" strike="noStrike">
                          <a:effectLst/>
                        </a:rPr>
                        <a:t>Arvolippu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Aikuinen</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5</a:t>
                      </a:r>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2,5</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1421730"/>
                  </a:ext>
                </a:extLst>
              </a:tr>
              <a:tr h="123880">
                <a:tc>
                  <a:txBody>
                    <a:bodyPr/>
                    <a:lstStyle/>
                    <a:p>
                      <a:pPr algn="l" fontAlgn="b"/>
                      <a:r>
                        <a:rPr lang="fi-FI" sz="1200" u="none" strike="noStrike">
                          <a:effectLst/>
                        </a:rPr>
                        <a:t>Arvolippu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Aikuinen</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5,9</a:t>
                      </a:r>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2,5</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3216964"/>
                  </a:ext>
                </a:extLst>
              </a:tr>
              <a:tr h="123880">
                <a:tc>
                  <a:txBody>
                    <a:bodyPr/>
                    <a:lstStyle/>
                    <a:p>
                      <a:pPr algn="l" fontAlgn="b"/>
                      <a:r>
                        <a:rPr lang="fi-FI" sz="1200" u="none" strike="noStrike">
                          <a:effectLst/>
                        </a:rPr>
                        <a:t>Arvolippu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Seniori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1,75</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1,75</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11872343"/>
                  </a:ext>
                </a:extLst>
              </a:tr>
              <a:tr h="123880">
                <a:tc>
                  <a:txBody>
                    <a:bodyPr/>
                    <a:lstStyle/>
                    <a:p>
                      <a:pPr algn="l" fontAlgn="b"/>
                      <a:r>
                        <a:rPr lang="fi-FI" sz="1200" u="none" strike="noStrike">
                          <a:effectLst/>
                        </a:rPr>
                        <a:t>Arvolippu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Seniori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3,5</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1,75</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884284"/>
                  </a:ext>
                </a:extLst>
              </a:tr>
              <a:tr h="123880">
                <a:tc>
                  <a:txBody>
                    <a:bodyPr/>
                    <a:lstStyle/>
                    <a:p>
                      <a:pPr algn="l" fontAlgn="b"/>
                      <a:r>
                        <a:rPr lang="fi-FI" sz="1200" u="none" strike="noStrike">
                          <a:effectLst/>
                        </a:rPr>
                        <a:t>Arvolippu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Seniori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4,13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1,75</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49985991"/>
                  </a:ext>
                </a:extLst>
              </a:tr>
              <a:tr h="123880">
                <a:tc>
                  <a:txBody>
                    <a:bodyPr/>
                    <a:lstStyle/>
                    <a:p>
                      <a:pPr algn="l" fontAlgn="b"/>
                      <a:r>
                        <a:rPr lang="fi-FI" sz="1200" u="none" strike="noStrike">
                          <a:effectLst/>
                        </a:rPr>
                        <a:t>Arvolippu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Lapsi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1,25</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1,25</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823293"/>
                  </a:ext>
                </a:extLst>
              </a:tr>
              <a:tr h="123880">
                <a:tc>
                  <a:txBody>
                    <a:bodyPr/>
                    <a:lstStyle/>
                    <a:p>
                      <a:pPr algn="l" fontAlgn="b"/>
                      <a:r>
                        <a:rPr lang="fi-FI" sz="1200" u="none" strike="noStrike">
                          <a:effectLst/>
                        </a:rPr>
                        <a:t>Arvolippu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Lapsi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2,5</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1,25</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49969977"/>
                  </a:ext>
                </a:extLst>
              </a:tr>
              <a:tr h="123880">
                <a:tc>
                  <a:txBody>
                    <a:bodyPr/>
                    <a:lstStyle/>
                    <a:p>
                      <a:pPr algn="l" fontAlgn="b"/>
                      <a:r>
                        <a:rPr lang="fi-FI" sz="1200" u="none" strike="noStrike">
                          <a:effectLst/>
                        </a:rPr>
                        <a:t>Arvolippu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Lapsi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2,95</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1,25</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16006713"/>
                  </a:ext>
                </a:extLst>
              </a:tr>
              <a:tr h="123880">
                <a:tc>
                  <a:txBody>
                    <a:bodyPr/>
                    <a:lstStyle/>
                    <a:p>
                      <a:pPr algn="l" fontAlgn="b"/>
                      <a:r>
                        <a:rPr lang="fi-FI" sz="1200" u="none" strike="noStrike">
                          <a:effectLst/>
                        </a:rPr>
                        <a:t>Arvolippu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Nuori+opiskelija</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1,75</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1,75</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57314070"/>
                  </a:ext>
                </a:extLst>
              </a:tr>
              <a:tr h="123880">
                <a:tc>
                  <a:txBody>
                    <a:bodyPr/>
                    <a:lstStyle/>
                    <a:p>
                      <a:pPr algn="l" fontAlgn="b"/>
                      <a:r>
                        <a:rPr lang="fi-FI" sz="1200" u="none" strike="noStrike">
                          <a:effectLst/>
                        </a:rPr>
                        <a:t>Arvolippu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Nuori+opiskelija</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3,5</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1,75</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20563172"/>
                  </a:ext>
                </a:extLst>
              </a:tr>
              <a:tr h="123880">
                <a:tc>
                  <a:txBody>
                    <a:bodyPr/>
                    <a:lstStyle/>
                    <a:p>
                      <a:pPr algn="l" fontAlgn="b"/>
                      <a:r>
                        <a:rPr lang="fi-FI" sz="1200" u="none" strike="noStrike">
                          <a:effectLst/>
                        </a:rPr>
                        <a:t>Arvolippu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Nuori+opiskelija</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4,13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1,75</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79582526"/>
                  </a:ext>
                </a:extLst>
              </a:tr>
              <a:tr h="218028">
                <a:tc>
                  <a:txBody>
                    <a:bodyPr/>
                    <a:lstStyle/>
                    <a:p>
                      <a:pPr algn="l" fontAlgn="b"/>
                      <a:r>
                        <a:rPr lang="fi-FI" sz="1200" u="none" strike="noStrike">
                          <a:effectLst/>
                        </a:rPr>
                        <a:t>Kertalippu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Aikuinen, nuori, seniori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3,4</a:t>
                      </a:r>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3,4</a:t>
                      </a:r>
                      <a:endParaRPr lang="fi-FI"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95001852"/>
                  </a:ext>
                </a:extLst>
              </a:tr>
              <a:tr h="218028">
                <a:tc>
                  <a:txBody>
                    <a:bodyPr/>
                    <a:lstStyle/>
                    <a:p>
                      <a:pPr algn="l" fontAlgn="b"/>
                      <a:r>
                        <a:rPr lang="fi-FI" sz="1200" u="none" strike="noStrike">
                          <a:effectLst/>
                        </a:rPr>
                        <a:t>Kertalippu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Aikuinen, nuori, seniori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6,5</a:t>
                      </a:r>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3,4</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91003190"/>
                  </a:ext>
                </a:extLst>
              </a:tr>
              <a:tr h="218028">
                <a:tc>
                  <a:txBody>
                    <a:bodyPr/>
                    <a:lstStyle/>
                    <a:p>
                      <a:pPr algn="l" fontAlgn="b"/>
                      <a:r>
                        <a:rPr lang="fi-FI" sz="1200" u="none" strike="noStrike">
                          <a:effectLst/>
                        </a:rPr>
                        <a:t>Kertalippu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Aikuinen, nuori, seniori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7,8</a:t>
                      </a:r>
                      <a:endParaRPr lang="fi-FI" sz="12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3,4</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26038122"/>
                  </a:ext>
                </a:extLst>
              </a:tr>
              <a:tr h="123880">
                <a:tc>
                  <a:txBody>
                    <a:bodyPr/>
                    <a:lstStyle/>
                    <a:p>
                      <a:pPr algn="l" fontAlgn="b"/>
                      <a:r>
                        <a:rPr lang="fi-FI" sz="1200" u="none" strike="noStrike">
                          <a:effectLst/>
                        </a:rPr>
                        <a:t>Kertalippu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Lapsi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2</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1,7</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1,7</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21902808"/>
                  </a:ext>
                </a:extLst>
              </a:tr>
              <a:tr h="123880">
                <a:tc>
                  <a:txBody>
                    <a:bodyPr/>
                    <a:lstStyle/>
                    <a:p>
                      <a:pPr algn="l" fontAlgn="b"/>
                      <a:r>
                        <a:rPr lang="fi-FI" sz="1200" u="none" strike="noStrike">
                          <a:effectLst/>
                        </a:rPr>
                        <a:t>Kertalippu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Lapsi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3,25</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1,7</a:t>
                      </a:r>
                      <a:endParaRPr lang="fi-FI"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38788961"/>
                  </a:ext>
                </a:extLst>
              </a:tr>
              <a:tr h="123880">
                <a:tc>
                  <a:txBody>
                    <a:bodyPr/>
                    <a:lstStyle/>
                    <a:p>
                      <a:pPr algn="l" fontAlgn="b"/>
                      <a:r>
                        <a:rPr lang="fi-FI" sz="1200" u="none" strike="noStrike">
                          <a:effectLst/>
                        </a:rPr>
                        <a:t>Kertalippu</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i-FI" sz="1200" u="none" strike="noStrike">
                          <a:effectLst/>
                        </a:rPr>
                        <a:t>Lapsi</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4</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a:effectLst/>
                        </a:rPr>
                        <a:t>3,9</a:t>
                      </a:r>
                      <a:endParaRPr lang="fi-FI"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200" u="none" strike="noStrike" dirty="0">
                          <a:effectLst/>
                        </a:rPr>
                        <a:t>1,7</a:t>
                      </a:r>
                      <a:endParaRPr lang="fi-FI"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20709020"/>
                  </a:ext>
                </a:extLst>
              </a:tr>
            </a:tbl>
          </a:graphicData>
        </a:graphic>
      </p:graphicFrame>
    </p:spTree>
    <p:extLst>
      <p:ext uri="{BB962C8B-B14F-4D97-AF65-F5344CB8AC3E}">
        <p14:creationId xmlns:p14="http://schemas.microsoft.com/office/powerpoint/2010/main" val="329975542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6DF1AA-5AC3-4779-B0D6-9D2B0F62328B}"/>
              </a:ext>
            </a:extLst>
          </p:cNvPr>
          <p:cNvSpPr>
            <a:spLocks noGrp="1"/>
          </p:cNvSpPr>
          <p:nvPr>
            <p:ph type="title"/>
          </p:nvPr>
        </p:nvSpPr>
        <p:spPr/>
        <p:txBody>
          <a:bodyPr/>
          <a:lstStyle/>
          <a:p>
            <a:r>
              <a:rPr lang="fi-FI" dirty="0"/>
              <a:t>Vaikutukset nousujen määrään ja lipputuloihin</a:t>
            </a:r>
          </a:p>
        </p:txBody>
      </p:sp>
      <p:sp>
        <p:nvSpPr>
          <p:cNvPr id="3" name="Sisällön paikkamerkki 2">
            <a:extLst>
              <a:ext uri="{FF2B5EF4-FFF2-40B4-BE49-F238E27FC236}">
                <a16:creationId xmlns:a16="http://schemas.microsoft.com/office/drawing/2014/main" id="{E522DACF-224E-4883-855C-A6AE159DF52E}"/>
              </a:ext>
            </a:extLst>
          </p:cNvPr>
          <p:cNvSpPr>
            <a:spLocks noGrp="1"/>
          </p:cNvSpPr>
          <p:nvPr>
            <p:ph idx="1"/>
          </p:nvPr>
        </p:nvSpPr>
        <p:spPr>
          <a:xfrm>
            <a:off x="1050758" y="3803051"/>
            <a:ext cx="1082842" cy="349200"/>
          </a:xfrm>
        </p:spPr>
        <p:txBody>
          <a:bodyPr/>
          <a:lstStyle/>
          <a:p>
            <a:pPr marL="0" indent="0">
              <a:buNone/>
            </a:pPr>
            <a:r>
              <a:rPr lang="fi-FI" dirty="0"/>
              <a:t>Tasataksa</a:t>
            </a:r>
          </a:p>
        </p:txBody>
      </p:sp>
      <p:sp>
        <p:nvSpPr>
          <p:cNvPr id="4" name="Päivämäärän paikkamerkki 3">
            <a:extLst>
              <a:ext uri="{FF2B5EF4-FFF2-40B4-BE49-F238E27FC236}">
                <a16:creationId xmlns:a16="http://schemas.microsoft.com/office/drawing/2014/main" id="{AAA4AB44-AC4A-4D6D-B812-1FFEA6D3C8D5}"/>
              </a:ext>
            </a:extLst>
          </p:cNvPr>
          <p:cNvSpPr>
            <a:spLocks noGrp="1"/>
          </p:cNvSpPr>
          <p:nvPr>
            <p:ph type="dt" sz="half" idx="10"/>
          </p:nvPr>
        </p:nvSpPr>
        <p:spPr/>
        <p:txBody>
          <a:bodyPr/>
          <a:lstStyle/>
          <a:p>
            <a:fld id="{B0B8817A-9C08-4EA3-B3CE-2982CD89E245}" type="datetime1">
              <a:rPr lang="fi-FI" smtClean="0"/>
              <a:t>17.11.2020</a:t>
            </a:fld>
            <a:endParaRPr lang="fi-FI" dirty="0"/>
          </a:p>
        </p:txBody>
      </p:sp>
      <p:sp>
        <p:nvSpPr>
          <p:cNvPr id="5" name="Alatunnisteen paikkamerkki 4">
            <a:extLst>
              <a:ext uri="{FF2B5EF4-FFF2-40B4-BE49-F238E27FC236}">
                <a16:creationId xmlns:a16="http://schemas.microsoft.com/office/drawing/2014/main" id="{B51EB16A-67D0-48D0-9530-73BABF76857C}"/>
              </a:ext>
            </a:extLst>
          </p:cNvPr>
          <p:cNvSpPr>
            <a:spLocks noGrp="1"/>
          </p:cNvSpPr>
          <p:nvPr>
            <p:ph type="ftr" sz="quarter" idx="11"/>
          </p:nvPr>
        </p:nvSpPr>
        <p:spPr/>
        <p:txBody>
          <a:bodyPr/>
          <a:lstStyle/>
          <a:p>
            <a:r>
              <a:rPr lang="fi-FI"/>
              <a:t>[Esittäjän nimi]</a:t>
            </a:r>
            <a:endParaRPr lang="fi-FI" dirty="0"/>
          </a:p>
        </p:txBody>
      </p:sp>
      <p:sp>
        <p:nvSpPr>
          <p:cNvPr id="6" name="Dian numeron paikkamerkki 5">
            <a:extLst>
              <a:ext uri="{FF2B5EF4-FFF2-40B4-BE49-F238E27FC236}">
                <a16:creationId xmlns:a16="http://schemas.microsoft.com/office/drawing/2014/main" id="{4A2F7E15-349D-470E-B8A7-FC595FA34773}"/>
              </a:ext>
            </a:extLst>
          </p:cNvPr>
          <p:cNvSpPr>
            <a:spLocks noGrp="1"/>
          </p:cNvSpPr>
          <p:nvPr>
            <p:ph type="sldNum" sz="quarter" idx="12"/>
          </p:nvPr>
        </p:nvSpPr>
        <p:spPr/>
        <p:txBody>
          <a:bodyPr/>
          <a:lstStyle/>
          <a:p>
            <a:fld id="{EB59C1E5-9392-4F9A-9014-AC739622B32D}" type="slidenum">
              <a:rPr lang="fi-FI" smtClean="0"/>
              <a:t>39</a:t>
            </a:fld>
            <a:endParaRPr lang="fi-FI" dirty="0"/>
          </a:p>
        </p:txBody>
      </p:sp>
      <p:sp>
        <p:nvSpPr>
          <p:cNvPr id="7" name="Otsikko 1">
            <a:extLst>
              <a:ext uri="{FF2B5EF4-FFF2-40B4-BE49-F238E27FC236}">
                <a16:creationId xmlns:a16="http://schemas.microsoft.com/office/drawing/2014/main" id="{1CF368D2-C76B-4109-8581-A03D9BC435CF}"/>
              </a:ext>
            </a:extLst>
          </p:cNvPr>
          <p:cNvSpPr txBox="1">
            <a:spLocks/>
          </p:cNvSpPr>
          <p:nvPr/>
        </p:nvSpPr>
        <p:spPr>
          <a:xfrm>
            <a:off x="609601" y="306000"/>
            <a:ext cx="10320000" cy="114480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endParaRPr lang="fi-FI" dirty="0"/>
          </a:p>
        </p:txBody>
      </p:sp>
      <p:sp>
        <p:nvSpPr>
          <p:cNvPr id="10" name="Sisällön paikkamerkki 2">
            <a:extLst>
              <a:ext uri="{FF2B5EF4-FFF2-40B4-BE49-F238E27FC236}">
                <a16:creationId xmlns:a16="http://schemas.microsoft.com/office/drawing/2014/main" id="{F407505D-1CDB-4D1E-88DC-FDD2930001B1}"/>
              </a:ext>
            </a:extLst>
          </p:cNvPr>
          <p:cNvSpPr txBox="1">
            <a:spLocks/>
          </p:cNvSpPr>
          <p:nvPr/>
        </p:nvSpPr>
        <p:spPr>
          <a:xfrm>
            <a:off x="1050758" y="1982500"/>
            <a:ext cx="1459832" cy="349200"/>
          </a:xfrm>
          <a:prstGeom prst="rect">
            <a:avLst/>
          </a:prstGeom>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buFont typeface="Wingdings" pitchFamily="2" charset="2"/>
              <a:buNone/>
            </a:pPr>
            <a:r>
              <a:rPr lang="fi-FI" dirty="0"/>
              <a:t>Vyöhykemalli</a:t>
            </a:r>
          </a:p>
        </p:txBody>
      </p:sp>
      <p:sp>
        <p:nvSpPr>
          <p:cNvPr id="11" name="Sisällön paikkamerkki 2">
            <a:extLst>
              <a:ext uri="{FF2B5EF4-FFF2-40B4-BE49-F238E27FC236}">
                <a16:creationId xmlns:a16="http://schemas.microsoft.com/office/drawing/2014/main" id="{3E4A8144-BC3B-46CA-94C2-F6E422BD74A5}"/>
              </a:ext>
            </a:extLst>
          </p:cNvPr>
          <p:cNvSpPr txBox="1">
            <a:spLocks/>
          </p:cNvSpPr>
          <p:nvPr/>
        </p:nvSpPr>
        <p:spPr>
          <a:xfrm>
            <a:off x="1050758" y="4152251"/>
            <a:ext cx="7411453" cy="748100"/>
          </a:xfrm>
          <a:prstGeom prst="rect">
            <a:avLst/>
          </a:prstGeom>
          <a:solidFill>
            <a:srgbClr val="C9E7A7"/>
          </a:solidFill>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spcAft>
                <a:spcPts val="600"/>
              </a:spcAft>
              <a:buFont typeface="Wingdings" pitchFamily="2" charset="2"/>
              <a:buNone/>
            </a:pPr>
            <a:r>
              <a:rPr lang="fi-FI" b="1"/>
              <a:t>Nousujen määrä kasvaa 2,9 % = 175 000 nousua </a:t>
            </a:r>
            <a:r>
              <a:rPr lang="fi-FI"/>
              <a:t>(5,9  6,1 milj. nousua)</a:t>
            </a:r>
          </a:p>
          <a:p>
            <a:pPr marL="0" indent="0">
              <a:spcAft>
                <a:spcPts val="600"/>
              </a:spcAft>
              <a:buFont typeface="Wingdings" pitchFamily="2" charset="2"/>
              <a:buNone/>
            </a:pPr>
            <a:r>
              <a:rPr lang="fi-FI" b="1"/>
              <a:t>Lipputulot vähenevät 8,1 % = 930 000 euroa  </a:t>
            </a:r>
            <a:r>
              <a:rPr lang="fi-FI"/>
              <a:t>(11,5  10,6 milj. €)</a:t>
            </a:r>
          </a:p>
          <a:p>
            <a:pPr marL="0" indent="0">
              <a:spcAft>
                <a:spcPts val="600"/>
              </a:spcAft>
              <a:buFont typeface="Wingdings" pitchFamily="2" charset="2"/>
              <a:buNone/>
            </a:pPr>
            <a:endParaRPr lang="fi-FI"/>
          </a:p>
          <a:p>
            <a:pPr marL="0" indent="0">
              <a:spcAft>
                <a:spcPts val="600"/>
              </a:spcAft>
              <a:buFont typeface="Wingdings" pitchFamily="2" charset="2"/>
              <a:buNone/>
            </a:pPr>
            <a:endParaRPr lang="fi-FI"/>
          </a:p>
          <a:p>
            <a:pPr marL="0" indent="0">
              <a:spcAft>
                <a:spcPts val="600"/>
              </a:spcAft>
              <a:buFont typeface="Wingdings" pitchFamily="2" charset="2"/>
              <a:buNone/>
            </a:pPr>
            <a:endParaRPr lang="fi-FI"/>
          </a:p>
          <a:p>
            <a:pPr marL="0" indent="0">
              <a:spcAft>
                <a:spcPts val="600"/>
              </a:spcAft>
              <a:buFont typeface="Wingdings" pitchFamily="2" charset="2"/>
              <a:buNone/>
            </a:pPr>
            <a:endParaRPr lang="fi-FI"/>
          </a:p>
        </p:txBody>
      </p:sp>
      <p:sp>
        <p:nvSpPr>
          <p:cNvPr id="12" name="Sisällön paikkamerkki 2">
            <a:extLst>
              <a:ext uri="{FF2B5EF4-FFF2-40B4-BE49-F238E27FC236}">
                <a16:creationId xmlns:a16="http://schemas.microsoft.com/office/drawing/2014/main" id="{5F2F89BB-9014-4883-88BF-E16AC17D9F5A}"/>
              </a:ext>
            </a:extLst>
          </p:cNvPr>
          <p:cNvSpPr txBox="1">
            <a:spLocks/>
          </p:cNvSpPr>
          <p:nvPr/>
        </p:nvSpPr>
        <p:spPr>
          <a:xfrm>
            <a:off x="1050758" y="2301477"/>
            <a:ext cx="7411453" cy="748100"/>
          </a:xfrm>
          <a:prstGeom prst="rect">
            <a:avLst/>
          </a:prstGeom>
          <a:solidFill>
            <a:srgbClr val="C9E7A7"/>
          </a:solidFill>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marL="0" indent="0">
              <a:spcAft>
                <a:spcPts val="600"/>
              </a:spcAft>
              <a:buFont typeface="Wingdings" pitchFamily="2" charset="2"/>
              <a:buNone/>
            </a:pPr>
            <a:r>
              <a:rPr lang="fi-FI" b="1"/>
              <a:t>Nousujen määrä kasvaa 1,8 % = 110 000 nousua </a:t>
            </a:r>
            <a:r>
              <a:rPr lang="fi-FI"/>
              <a:t>(5,9  6,1 milj. nousua)</a:t>
            </a:r>
          </a:p>
          <a:p>
            <a:pPr marL="0" indent="0">
              <a:spcAft>
                <a:spcPts val="600"/>
              </a:spcAft>
              <a:buFont typeface="Wingdings" pitchFamily="2" charset="2"/>
              <a:buNone/>
            </a:pPr>
            <a:r>
              <a:rPr lang="fi-FI" b="1"/>
              <a:t>Lipputulot vähenevät 4,5 % = 520 000 euroa  </a:t>
            </a:r>
            <a:r>
              <a:rPr lang="fi-FI"/>
              <a:t>(11,5  11,1 milj. €)</a:t>
            </a:r>
          </a:p>
          <a:p>
            <a:pPr marL="0" indent="0">
              <a:spcAft>
                <a:spcPts val="600"/>
              </a:spcAft>
              <a:buFont typeface="Wingdings" pitchFamily="2" charset="2"/>
              <a:buNone/>
            </a:pPr>
            <a:endParaRPr lang="fi-FI"/>
          </a:p>
          <a:p>
            <a:pPr marL="0" indent="0">
              <a:spcAft>
                <a:spcPts val="600"/>
              </a:spcAft>
              <a:buFont typeface="Wingdings" pitchFamily="2" charset="2"/>
              <a:buNone/>
            </a:pPr>
            <a:endParaRPr lang="fi-FI"/>
          </a:p>
          <a:p>
            <a:pPr marL="0" indent="0">
              <a:spcAft>
                <a:spcPts val="600"/>
              </a:spcAft>
              <a:buFont typeface="Wingdings" pitchFamily="2" charset="2"/>
              <a:buNone/>
            </a:pPr>
            <a:endParaRPr lang="fi-FI"/>
          </a:p>
          <a:p>
            <a:pPr marL="0" indent="0">
              <a:spcAft>
                <a:spcPts val="600"/>
              </a:spcAft>
              <a:buFont typeface="Wingdings" pitchFamily="2" charset="2"/>
              <a:buNone/>
            </a:pPr>
            <a:endParaRPr lang="fi-FI"/>
          </a:p>
        </p:txBody>
      </p:sp>
    </p:spTree>
    <p:extLst>
      <p:ext uri="{BB962C8B-B14F-4D97-AF65-F5344CB8AC3E}">
        <p14:creationId xmlns:p14="http://schemas.microsoft.com/office/powerpoint/2010/main" val="265430499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6D71260B-4A35-448E-A50C-E0759395B883}"/>
              </a:ext>
            </a:extLst>
          </p:cNvPr>
          <p:cNvSpPr>
            <a:spLocks noGrp="1"/>
          </p:cNvSpPr>
          <p:nvPr>
            <p:ph type="title"/>
          </p:nvPr>
        </p:nvSpPr>
        <p:spPr/>
        <p:txBody>
          <a:bodyPr/>
          <a:lstStyle/>
          <a:p>
            <a:pPr marL="0" indent="0">
              <a:buNone/>
            </a:pPr>
            <a:r>
              <a:rPr lang="fi-FI" dirty="0"/>
              <a:t>1. Johdanto</a:t>
            </a:r>
          </a:p>
        </p:txBody>
      </p:sp>
      <p:sp>
        <p:nvSpPr>
          <p:cNvPr id="4" name="Päivämäärän paikkamerkki 3">
            <a:extLst>
              <a:ext uri="{FF2B5EF4-FFF2-40B4-BE49-F238E27FC236}">
                <a16:creationId xmlns:a16="http://schemas.microsoft.com/office/drawing/2014/main" id="{8FAFA85A-9E0E-4232-A9B6-0E47685AF6DB}"/>
              </a:ext>
            </a:extLst>
          </p:cNvPr>
          <p:cNvSpPr>
            <a:spLocks noGrp="1"/>
          </p:cNvSpPr>
          <p:nvPr>
            <p:ph type="dt" sz="half" idx="10"/>
          </p:nvPr>
        </p:nvSpPr>
        <p:spPr/>
        <p:txBody>
          <a:bodyPr/>
          <a:lstStyle/>
          <a:p>
            <a:fld id="{B0B8817A-9C08-4EA3-B3CE-2982CD89E245}" type="datetime1">
              <a:rPr lang="fi-FI" smtClean="0"/>
              <a:t>17.11.2020</a:t>
            </a:fld>
            <a:endParaRPr lang="fi-FI" dirty="0"/>
          </a:p>
        </p:txBody>
      </p:sp>
      <p:sp>
        <p:nvSpPr>
          <p:cNvPr id="5" name="Alatunnisteen paikkamerkki 4">
            <a:extLst>
              <a:ext uri="{FF2B5EF4-FFF2-40B4-BE49-F238E27FC236}">
                <a16:creationId xmlns:a16="http://schemas.microsoft.com/office/drawing/2014/main" id="{0FF7A489-EAA0-454F-9BBB-FC0FD482A44C}"/>
              </a:ext>
            </a:extLst>
          </p:cNvPr>
          <p:cNvSpPr>
            <a:spLocks noGrp="1"/>
          </p:cNvSpPr>
          <p:nvPr>
            <p:ph type="ftr" sz="quarter" idx="11"/>
          </p:nvPr>
        </p:nvSpPr>
        <p:spPr/>
        <p:txBody>
          <a:bodyPr/>
          <a:lstStyle/>
          <a:p>
            <a:r>
              <a:rPr lang="fi-FI" dirty="0"/>
              <a:t>[Esittäjän nimi]</a:t>
            </a:r>
          </a:p>
        </p:txBody>
      </p:sp>
      <p:sp>
        <p:nvSpPr>
          <p:cNvPr id="6" name="Dian numeron paikkamerkki 5">
            <a:extLst>
              <a:ext uri="{FF2B5EF4-FFF2-40B4-BE49-F238E27FC236}">
                <a16:creationId xmlns:a16="http://schemas.microsoft.com/office/drawing/2014/main" id="{3C8EA918-93B3-4F8A-8E67-A573594CE942}"/>
              </a:ext>
            </a:extLst>
          </p:cNvPr>
          <p:cNvSpPr>
            <a:spLocks noGrp="1"/>
          </p:cNvSpPr>
          <p:nvPr>
            <p:ph type="sldNum" sz="quarter" idx="12"/>
          </p:nvPr>
        </p:nvSpPr>
        <p:spPr/>
        <p:txBody>
          <a:bodyPr/>
          <a:lstStyle/>
          <a:p>
            <a:fld id="{EB59C1E5-9392-4F9A-9014-AC739622B32D}" type="slidenum">
              <a:rPr lang="fi-FI" smtClean="0"/>
              <a:t>4</a:t>
            </a:fld>
            <a:endParaRPr lang="fi-FI" dirty="0"/>
          </a:p>
        </p:txBody>
      </p:sp>
    </p:spTree>
    <p:extLst>
      <p:ext uri="{BB962C8B-B14F-4D97-AF65-F5344CB8AC3E}">
        <p14:creationId xmlns:p14="http://schemas.microsoft.com/office/powerpoint/2010/main" val="989141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D0B754-C25C-49E3-A078-FC264C5BA6DA}"/>
              </a:ext>
            </a:extLst>
          </p:cNvPr>
          <p:cNvSpPr>
            <a:spLocks noGrp="1"/>
          </p:cNvSpPr>
          <p:nvPr>
            <p:ph type="title"/>
          </p:nvPr>
        </p:nvSpPr>
        <p:spPr/>
        <p:txBody>
          <a:bodyPr/>
          <a:lstStyle/>
          <a:p>
            <a:r>
              <a:rPr lang="fi-FI" dirty="0"/>
              <a:t>Nykyinen taksajärjestelmä</a:t>
            </a:r>
          </a:p>
        </p:txBody>
      </p:sp>
      <p:sp>
        <p:nvSpPr>
          <p:cNvPr id="3" name="Sisällön paikkamerkki 2">
            <a:extLst>
              <a:ext uri="{FF2B5EF4-FFF2-40B4-BE49-F238E27FC236}">
                <a16:creationId xmlns:a16="http://schemas.microsoft.com/office/drawing/2014/main" id="{6BA143E5-CF38-4338-81AF-1D0669BF2422}"/>
              </a:ext>
            </a:extLst>
          </p:cNvPr>
          <p:cNvSpPr>
            <a:spLocks noGrp="1"/>
          </p:cNvSpPr>
          <p:nvPr>
            <p:ph sz="half" idx="1"/>
          </p:nvPr>
        </p:nvSpPr>
        <p:spPr>
          <a:xfrm>
            <a:off x="609600" y="1677600"/>
            <a:ext cx="4410075" cy="4449600"/>
          </a:xfrm>
        </p:spPr>
        <p:txBody>
          <a:bodyPr/>
          <a:lstStyle/>
          <a:p>
            <a:pPr marL="0" indent="0">
              <a:spcAft>
                <a:spcPts val="600"/>
              </a:spcAft>
              <a:buNone/>
            </a:pPr>
            <a:r>
              <a:rPr lang="fi-FI" sz="1400" dirty="0"/>
              <a:t>Lahden seudun liikenteen toimivalta-alue on jaettu kymmeneen taksavyöhykkeeseen. Taksa määräytyy sen mukaan, kuinka monen vyöhykkeen kautta matka kulkee. Edullisin lippu oikeuttaa matkustukseen kahdella vierekkäisellä vyöhykkeellä. Kaikille vyöhykeyhdistelmille ei kuitenkaan ole saataville kaikkia lipputyyppejä (ks. seuraava sivu).</a:t>
            </a:r>
          </a:p>
          <a:p>
            <a:pPr marL="0" indent="0">
              <a:spcAft>
                <a:spcPts val="600"/>
              </a:spcAft>
              <a:buNone/>
            </a:pPr>
            <a:endParaRPr lang="fi-FI" sz="1400" dirty="0"/>
          </a:p>
        </p:txBody>
      </p:sp>
      <p:sp>
        <p:nvSpPr>
          <p:cNvPr id="5" name="Alatunnisteen paikkamerkki 4">
            <a:extLst>
              <a:ext uri="{FF2B5EF4-FFF2-40B4-BE49-F238E27FC236}">
                <a16:creationId xmlns:a16="http://schemas.microsoft.com/office/drawing/2014/main" id="{D35F622F-E11D-40BC-BB0D-86222F223F4F}"/>
              </a:ext>
            </a:extLst>
          </p:cNvPr>
          <p:cNvSpPr>
            <a:spLocks noGrp="1"/>
          </p:cNvSpPr>
          <p:nvPr>
            <p:ph type="ftr" sz="quarter" idx="10"/>
          </p:nvPr>
        </p:nvSpPr>
        <p:spPr/>
        <p:txBody>
          <a:bodyPr/>
          <a:lstStyle/>
          <a:p>
            <a:r>
              <a:rPr lang="fi-FI"/>
              <a:t>[Esittäjän nimi]</a:t>
            </a:r>
            <a:endParaRPr lang="fi-FI" dirty="0"/>
          </a:p>
        </p:txBody>
      </p:sp>
      <p:sp>
        <p:nvSpPr>
          <p:cNvPr id="6" name="Dian numeron paikkamerkki 5">
            <a:extLst>
              <a:ext uri="{FF2B5EF4-FFF2-40B4-BE49-F238E27FC236}">
                <a16:creationId xmlns:a16="http://schemas.microsoft.com/office/drawing/2014/main" id="{B195C830-AB98-46DA-8BD2-9D3DA0E92A6A}"/>
              </a:ext>
            </a:extLst>
          </p:cNvPr>
          <p:cNvSpPr>
            <a:spLocks noGrp="1"/>
          </p:cNvSpPr>
          <p:nvPr>
            <p:ph type="sldNum" sz="quarter" idx="11"/>
          </p:nvPr>
        </p:nvSpPr>
        <p:spPr/>
        <p:txBody>
          <a:bodyPr/>
          <a:lstStyle/>
          <a:p>
            <a:fld id="{EB59C1E5-9392-4F9A-9014-AC739622B32D}" type="slidenum">
              <a:rPr lang="fi-FI" smtClean="0"/>
              <a:t>5</a:t>
            </a:fld>
            <a:endParaRPr lang="fi-FI" dirty="0"/>
          </a:p>
        </p:txBody>
      </p:sp>
      <p:sp>
        <p:nvSpPr>
          <p:cNvPr id="7" name="Päivämäärän paikkamerkki 6">
            <a:extLst>
              <a:ext uri="{FF2B5EF4-FFF2-40B4-BE49-F238E27FC236}">
                <a16:creationId xmlns:a16="http://schemas.microsoft.com/office/drawing/2014/main" id="{4310187F-28CF-4E62-BD6F-38A699D35CBE}"/>
              </a:ext>
            </a:extLst>
          </p:cNvPr>
          <p:cNvSpPr>
            <a:spLocks noGrp="1"/>
          </p:cNvSpPr>
          <p:nvPr>
            <p:ph type="dt" sz="half" idx="12"/>
          </p:nvPr>
        </p:nvSpPr>
        <p:spPr/>
        <p:txBody>
          <a:bodyPr/>
          <a:lstStyle/>
          <a:p>
            <a:fld id="{B0B8817A-9C08-4EA3-B3CE-2982CD89E245}" type="datetime1">
              <a:rPr lang="fi-FI" smtClean="0"/>
              <a:t>17.11.2020</a:t>
            </a:fld>
            <a:endParaRPr lang="fi-FI" dirty="0"/>
          </a:p>
        </p:txBody>
      </p:sp>
      <p:pic>
        <p:nvPicPr>
          <p:cNvPr id="9" name="Kuva 8">
            <a:extLst>
              <a:ext uri="{FF2B5EF4-FFF2-40B4-BE49-F238E27FC236}">
                <a16:creationId xmlns:a16="http://schemas.microsoft.com/office/drawing/2014/main" id="{D1DCAABB-5818-44A9-969F-AB939D8686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51089" y="961351"/>
            <a:ext cx="2162175" cy="3724275"/>
          </a:xfrm>
          <a:prstGeom prst="rect">
            <a:avLst/>
          </a:prstGeom>
          <a:noFill/>
          <a:ln>
            <a:noFill/>
          </a:ln>
        </p:spPr>
      </p:pic>
      <p:sp>
        <p:nvSpPr>
          <p:cNvPr id="11" name="Sisällön paikkamerkki 2">
            <a:extLst>
              <a:ext uri="{FF2B5EF4-FFF2-40B4-BE49-F238E27FC236}">
                <a16:creationId xmlns:a16="http://schemas.microsoft.com/office/drawing/2014/main" id="{F438CDBC-D787-48D4-A55D-F009D2591C9D}"/>
              </a:ext>
            </a:extLst>
          </p:cNvPr>
          <p:cNvSpPr txBox="1">
            <a:spLocks/>
          </p:cNvSpPr>
          <p:nvPr/>
        </p:nvSpPr>
        <p:spPr>
          <a:xfrm>
            <a:off x="9951089" y="4819500"/>
            <a:ext cx="2088511" cy="252039"/>
          </a:xfrm>
          <a:prstGeom prst="rect">
            <a:avLst/>
          </a:prstGeom>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Wingdings" pitchFamily="2" charset="2"/>
              <a:buNone/>
            </a:pPr>
            <a:r>
              <a:rPr lang="fi-FI" sz="1100" i="1" dirty="0"/>
              <a:t>Kuva: Nykyiset taksavyöhykkeet. Kuva ulottuu viranomaisalueen ulkopuolelle idässä ja etelässä.</a:t>
            </a:r>
          </a:p>
        </p:txBody>
      </p:sp>
      <p:pic>
        <p:nvPicPr>
          <p:cNvPr id="1026" name="Picture 2" descr="LSL vyöhykekartta_2018 web">
            <a:extLst>
              <a:ext uri="{FF2B5EF4-FFF2-40B4-BE49-F238E27FC236}">
                <a16:creationId xmlns:a16="http://schemas.microsoft.com/office/drawing/2014/main" id="{AA335B2E-F6DD-4715-95B6-73E791358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0"/>
            <a:ext cx="4024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16852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D0B754-C25C-49E3-A078-FC264C5BA6DA}"/>
              </a:ext>
            </a:extLst>
          </p:cNvPr>
          <p:cNvSpPr>
            <a:spLocks noGrp="1"/>
          </p:cNvSpPr>
          <p:nvPr>
            <p:ph type="title"/>
          </p:nvPr>
        </p:nvSpPr>
        <p:spPr/>
        <p:txBody>
          <a:bodyPr/>
          <a:lstStyle/>
          <a:p>
            <a:r>
              <a:rPr lang="fi-FI" dirty="0"/>
              <a:t>Nykyinen lippujärjestelmä</a:t>
            </a:r>
          </a:p>
        </p:txBody>
      </p:sp>
      <p:sp>
        <p:nvSpPr>
          <p:cNvPr id="3" name="Sisällön paikkamerkki 2">
            <a:extLst>
              <a:ext uri="{FF2B5EF4-FFF2-40B4-BE49-F238E27FC236}">
                <a16:creationId xmlns:a16="http://schemas.microsoft.com/office/drawing/2014/main" id="{6BA143E5-CF38-4338-81AF-1D0669BF2422}"/>
              </a:ext>
            </a:extLst>
          </p:cNvPr>
          <p:cNvSpPr>
            <a:spLocks noGrp="1"/>
          </p:cNvSpPr>
          <p:nvPr>
            <p:ph sz="half" idx="1"/>
          </p:nvPr>
        </p:nvSpPr>
        <p:spPr>
          <a:xfrm>
            <a:off x="609599" y="1677600"/>
            <a:ext cx="6773779" cy="1595767"/>
          </a:xfrm>
        </p:spPr>
        <p:txBody>
          <a:bodyPr/>
          <a:lstStyle/>
          <a:p>
            <a:pPr marL="0" indent="0">
              <a:spcAft>
                <a:spcPts val="600"/>
              </a:spcAft>
              <a:buNone/>
            </a:pPr>
            <a:r>
              <a:rPr lang="fi-FI" sz="1400" dirty="0"/>
              <a:t>Yleisimmät lipputyypit ovat kausi, arvo- ja kertaliput. Lisäksi myydään mobiili- ja päivälippuja. Eri lipputyyppejä myydään erilaisille vyöhykeyhdistelmille. Lipun hintaan vaikuttavat lisäksi kausilipun kesto (30, 60, 180 tai 365 vuorokautta), asiakasryhmä (lapsi, nuori, opiskelija, aikuinen tai seniori). Osalle lipputyypeistä ei myönnetä asiakasryhmäkohtaista alennusta – esimerkiksi senioreiden alennus koskee vain päiväsaikaan ostettuja arvolippuja.</a:t>
            </a:r>
          </a:p>
        </p:txBody>
      </p:sp>
      <p:sp>
        <p:nvSpPr>
          <p:cNvPr id="5" name="Alatunnisteen paikkamerkki 4">
            <a:extLst>
              <a:ext uri="{FF2B5EF4-FFF2-40B4-BE49-F238E27FC236}">
                <a16:creationId xmlns:a16="http://schemas.microsoft.com/office/drawing/2014/main" id="{D35F622F-E11D-40BC-BB0D-86222F223F4F}"/>
              </a:ext>
            </a:extLst>
          </p:cNvPr>
          <p:cNvSpPr>
            <a:spLocks noGrp="1"/>
          </p:cNvSpPr>
          <p:nvPr>
            <p:ph type="ftr" sz="quarter" idx="10"/>
          </p:nvPr>
        </p:nvSpPr>
        <p:spPr/>
        <p:txBody>
          <a:bodyPr/>
          <a:lstStyle/>
          <a:p>
            <a:r>
              <a:rPr lang="fi-FI"/>
              <a:t>[Esittäjän nimi]</a:t>
            </a:r>
            <a:endParaRPr lang="fi-FI" dirty="0"/>
          </a:p>
        </p:txBody>
      </p:sp>
      <p:sp>
        <p:nvSpPr>
          <p:cNvPr id="6" name="Dian numeron paikkamerkki 5">
            <a:extLst>
              <a:ext uri="{FF2B5EF4-FFF2-40B4-BE49-F238E27FC236}">
                <a16:creationId xmlns:a16="http://schemas.microsoft.com/office/drawing/2014/main" id="{B195C830-AB98-46DA-8BD2-9D3DA0E92A6A}"/>
              </a:ext>
            </a:extLst>
          </p:cNvPr>
          <p:cNvSpPr>
            <a:spLocks noGrp="1"/>
          </p:cNvSpPr>
          <p:nvPr>
            <p:ph type="sldNum" sz="quarter" idx="11"/>
          </p:nvPr>
        </p:nvSpPr>
        <p:spPr/>
        <p:txBody>
          <a:bodyPr/>
          <a:lstStyle/>
          <a:p>
            <a:fld id="{EB59C1E5-9392-4F9A-9014-AC739622B32D}" type="slidenum">
              <a:rPr lang="fi-FI" smtClean="0"/>
              <a:t>6</a:t>
            </a:fld>
            <a:endParaRPr lang="fi-FI" dirty="0"/>
          </a:p>
        </p:txBody>
      </p:sp>
      <p:sp>
        <p:nvSpPr>
          <p:cNvPr id="7" name="Päivämäärän paikkamerkki 6">
            <a:extLst>
              <a:ext uri="{FF2B5EF4-FFF2-40B4-BE49-F238E27FC236}">
                <a16:creationId xmlns:a16="http://schemas.microsoft.com/office/drawing/2014/main" id="{4310187F-28CF-4E62-BD6F-38A699D35CBE}"/>
              </a:ext>
            </a:extLst>
          </p:cNvPr>
          <p:cNvSpPr>
            <a:spLocks noGrp="1"/>
          </p:cNvSpPr>
          <p:nvPr>
            <p:ph type="dt" sz="half" idx="12"/>
          </p:nvPr>
        </p:nvSpPr>
        <p:spPr/>
        <p:txBody>
          <a:bodyPr/>
          <a:lstStyle/>
          <a:p>
            <a:fld id="{B0B8817A-9C08-4EA3-B3CE-2982CD89E245}" type="datetime1">
              <a:rPr lang="fi-FI" smtClean="0"/>
              <a:t>17.11.2020</a:t>
            </a:fld>
            <a:endParaRPr lang="fi-FI" dirty="0"/>
          </a:p>
        </p:txBody>
      </p:sp>
      <p:pic>
        <p:nvPicPr>
          <p:cNvPr id="12" name="Kuva 11" descr="Taulukko: Kausilippujen hinnat 12.8.2019 alkaen">
            <a:extLst>
              <a:ext uri="{FF2B5EF4-FFF2-40B4-BE49-F238E27FC236}">
                <a16:creationId xmlns:a16="http://schemas.microsoft.com/office/drawing/2014/main" id="{4D7610EA-7E4F-4BF2-A8BB-CFFC060AD2D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2124" y="2786036"/>
            <a:ext cx="2555513" cy="1597196"/>
          </a:xfrm>
          <a:prstGeom prst="rect">
            <a:avLst/>
          </a:prstGeom>
          <a:noFill/>
          <a:ln>
            <a:noFill/>
          </a:ln>
        </p:spPr>
      </p:pic>
      <p:pic>
        <p:nvPicPr>
          <p:cNvPr id="13" name="Kuva 12" descr="Mobiililippujen hintataulukko">
            <a:extLst>
              <a:ext uri="{FF2B5EF4-FFF2-40B4-BE49-F238E27FC236}">
                <a16:creationId xmlns:a16="http://schemas.microsoft.com/office/drawing/2014/main" id="{81DE2011-4834-43BE-8F98-E3AEABC896D2}"/>
              </a:ext>
            </a:extLst>
          </p:cNvPr>
          <p:cNvPicPr/>
          <p:nvPr/>
        </p:nvPicPr>
        <p:blipFill rotWithShape="1">
          <a:blip r:embed="rId3" cstate="print">
            <a:extLst>
              <a:ext uri="{28A0092B-C50C-407E-A947-70E740481C1C}">
                <a14:useLocalDpi xmlns:a14="http://schemas.microsoft.com/office/drawing/2010/main" val="0"/>
              </a:ext>
            </a:extLst>
          </a:blip>
          <a:srcRect b="33006"/>
          <a:stretch/>
        </p:blipFill>
        <p:spPr bwMode="auto">
          <a:xfrm>
            <a:off x="4043808" y="3306454"/>
            <a:ext cx="3305550" cy="1954700"/>
          </a:xfrm>
          <a:prstGeom prst="rect">
            <a:avLst/>
          </a:prstGeom>
          <a:noFill/>
          <a:ln>
            <a:noFill/>
          </a:ln>
        </p:spPr>
      </p:pic>
      <p:pic>
        <p:nvPicPr>
          <p:cNvPr id="14" name="Kuva 13" descr="päiväliput">
            <a:extLst>
              <a:ext uri="{FF2B5EF4-FFF2-40B4-BE49-F238E27FC236}">
                <a16:creationId xmlns:a16="http://schemas.microsoft.com/office/drawing/2014/main" id="{98BA92A1-4A51-4629-8677-CDF5F513956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032" y="4703765"/>
            <a:ext cx="3590776" cy="1280088"/>
          </a:xfrm>
          <a:prstGeom prst="rect">
            <a:avLst/>
          </a:prstGeom>
          <a:noFill/>
          <a:ln>
            <a:noFill/>
          </a:ln>
        </p:spPr>
      </p:pic>
      <p:pic>
        <p:nvPicPr>
          <p:cNvPr id="15" name="Kuva 14" descr="arvoliput2019">
            <a:extLst>
              <a:ext uri="{FF2B5EF4-FFF2-40B4-BE49-F238E27FC236}">
                <a16:creationId xmlns:a16="http://schemas.microsoft.com/office/drawing/2014/main" id="{89552087-A390-4F72-9713-74842C95CFD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7906" y="3306454"/>
            <a:ext cx="4081548" cy="2587689"/>
          </a:xfrm>
          <a:prstGeom prst="rect">
            <a:avLst/>
          </a:prstGeom>
          <a:noFill/>
          <a:ln>
            <a:noFill/>
          </a:ln>
        </p:spPr>
      </p:pic>
      <p:pic>
        <p:nvPicPr>
          <p:cNvPr id="16" name="Kuva 15">
            <a:extLst>
              <a:ext uri="{FF2B5EF4-FFF2-40B4-BE49-F238E27FC236}">
                <a16:creationId xmlns:a16="http://schemas.microsoft.com/office/drawing/2014/main" id="{E31DDBA7-5B93-4427-A428-0CA20D2993C7}"/>
              </a:ext>
            </a:extLst>
          </p:cNvPr>
          <p:cNvPicPr>
            <a:picLocks noChangeAspect="1"/>
          </p:cNvPicPr>
          <p:nvPr/>
        </p:nvPicPr>
        <p:blipFill>
          <a:blip r:embed="rId6"/>
          <a:stretch>
            <a:fillRect/>
          </a:stretch>
        </p:blipFill>
        <p:spPr>
          <a:xfrm>
            <a:off x="7663626" y="878400"/>
            <a:ext cx="3990108" cy="2460026"/>
          </a:xfrm>
          <a:prstGeom prst="rect">
            <a:avLst/>
          </a:prstGeom>
        </p:spPr>
      </p:pic>
    </p:spTree>
    <p:extLst>
      <p:ext uri="{BB962C8B-B14F-4D97-AF65-F5344CB8AC3E}">
        <p14:creationId xmlns:p14="http://schemas.microsoft.com/office/powerpoint/2010/main" val="43953677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E14C75-F77A-404B-949A-83B5F23E7043}"/>
              </a:ext>
            </a:extLst>
          </p:cNvPr>
          <p:cNvSpPr>
            <a:spLocks noGrp="1"/>
          </p:cNvSpPr>
          <p:nvPr>
            <p:ph type="title"/>
          </p:nvPr>
        </p:nvSpPr>
        <p:spPr/>
        <p:txBody>
          <a:bodyPr/>
          <a:lstStyle/>
          <a:p>
            <a:r>
              <a:rPr lang="fi-FI" dirty="0"/>
              <a:t>Vyöhykeuudistuksen tavoitteet</a:t>
            </a:r>
          </a:p>
        </p:txBody>
      </p:sp>
      <p:sp>
        <p:nvSpPr>
          <p:cNvPr id="3" name="Sisällön paikkamerkki 2">
            <a:extLst>
              <a:ext uri="{FF2B5EF4-FFF2-40B4-BE49-F238E27FC236}">
                <a16:creationId xmlns:a16="http://schemas.microsoft.com/office/drawing/2014/main" id="{93EF0A12-9E21-455B-A0FE-824CC21A9960}"/>
              </a:ext>
            </a:extLst>
          </p:cNvPr>
          <p:cNvSpPr>
            <a:spLocks noGrp="1"/>
          </p:cNvSpPr>
          <p:nvPr>
            <p:ph sz="half" idx="1"/>
          </p:nvPr>
        </p:nvSpPr>
        <p:spPr>
          <a:xfrm>
            <a:off x="609600" y="2365200"/>
            <a:ext cx="5385600" cy="3762000"/>
          </a:xfrm>
        </p:spPr>
        <p:txBody>
          <a:bodyPr/>
          <a:lstStyle/>
          <a:p>
            <a:pPr marL="0" indent="0">
              <a:spcAft>
                <a:spcPts val="600"/>
              </a:spcAft>
              <a:buNone/>
            </a:pPr>
            <a:r>
              <a:rPr lang="fi-FI" sz="1400" dirty="0"/>
              <a:t>Kokemuksia nykyisestä järjestelmästä:</a:t>
            </a:r>
          </a:p>
          <a:p>
            <a:pPr>
              <a:spcAft>
                <a:spcPts val="600"/>
              </a:spcAft>
            </a:pPr>
            <a:r>
              <a:rPr lang="fi-FI" sz="1400" dirty="0"/>
              <a:t>Kalliit lipun hinnat suhteessa kaukoliikenteen vuoroihin (Heinola)</a:t>
            </a:r>
          </a:p>
          <a:p>
            <a:pPr>
              <a:spcAft>
                <a:spcPts val="600"/>
              </a:spcAft>
            </a:pPr>
            <a:r>
              <a:rPr lang="fi-FI" sz="1400" dirty="0"/>
              <a:t>Edellinen muutos kilometripohjaisesta hinnoittelusta vyöhykemalliin sujui suhteellisen sujuvasti ja kritiikittömästi</a:t>
            </a:r>
          </a:p>
          <a:p>
            <a:pPr>
              <a:spcAft>
                <a:spcPts val="600"/>
              </a:spcAft>
            </a:pPr>
            <a:r>
              <a:rPr lang="fi-FI" sz="1400" dirty="0"/>
              <a:t>Vyöhykkeiden selkeyttäminen voisi lisätä matkustajamääriä</a:t>
            </a:r>
          </a:p>
        </p:txBody>
      </p:sp>
      <p:sp>
        <p:nvSpPr>
          <p:cNvPr id="4" name="Sisällön paikkamerkki 3">
            <a:extLst>
              <a:ext uri="{FF2B5EF4-FFF2-40B4-BE49-F238E27FC236}">
                <a16:creationId xmlns:a16="http://schemas.microsoft.com/office/drawing/2014/main" id="{DB534E57-5F1F-4E35-BEFD-1D9F2132DF80}"/>
              </a:ext>
            </a:extLst>
          </p:cNvPr>
          <p:cNvSpPr>
            <a:spLocks noGrp="1"/>
          </p:cNvSpPr>
          <p:nvPr>
            <p:ph sz="half" idx="2"/>
          </p:nvPr>
        </p:nvSpPr>
        <p:spPr>
          <a:xfrm>
            <a:off x="6297600" y="2365200"/>
            <a:ext cx="5284800" cy="3762000"/>
          </a:xfrm>
        </p:spPr>
        <p:txBody>
          <a:bodyPr/>
          <a:lstStyle/>
          <a:p>
            <a:pPr marL="0" indent="0">
              <a:spcAft>
                <a:spcPts val="600"/>
              </a:spcAft>
              <a:buNone/>
            </a:pPr>
            <a:r>
              <a:rPr lang="fi-FI" sz="1400" dirty="0"/>
              <a:t>Tavoitteita uudelle vyöhykejärjestelmälle:</a:t>
            </a:r>
          </a:p>
          <a:p>
            <a:pPr>
              <a:spcAft>
                <a:spcPts val="600"/>
              </a:spcAft>
            </a:pPr>
            <a:r>
              <a:rPr lang="fi-FI" sz="1400" dirty="0"/>
              <a:t>Vyöhykemäärän vähentäminen ja järjestelmän yksinkertaistaminen, erityisesti satunnaiskäyttäjälle</a:t>
            </a:r>
          </a:p>
          <a:p>
            <a:pPr>
              <a:spcAft>
                <a:spcPts val="600"/>
              </a:spcAft>
            </a:pPr>
            <a:r>
              <a:rPr lang="fi-FI" sz="1400" dirty="0"/>
              <a:t>Asiakkaiden oikeudenmukainen kohtelu, mutta lipun hinnan ei välttämättä tarvitse kasvaa matkan pidentyessä</a:t>
            </a:r>
          </a:p>
          <a:p>
            <a:pPr>
              <a:spcAft>
                <a:spcPts val="600"/>
              </a:spcAft>
            </a:pPr>
            <a:r>
              <a:rPr lang="fi-FI" sz="1400" dirty="0"/>
              <a:t>Ei suuria lipunhinnan korotuksia kenellekään</a:t>
            </a:r>
          </a:p>
          <a:p>
            <a:pPr>
              <a:spcAft>
                <a:spcPts val="600"/>
              </a:spcAft>
            </a:pPr>
            <a:r>
              <a:rPr lang="fi-FI" sz="1400" dirty="0"/>
              <a:t>Keskustan alueella lipun hinta voi olla suhteessa kalliimpi, koska kävelyn ja pyöräilyn roolia halutaan vahvistaa</a:t>
            </a:r>
          </a:p>
          <a:p>
            <a:pPr>
              <a:spcAft>
                <a:spcPts val="600"/>
              </a:spcAft>
            </a:pPr>
            <a:r>
              <a:rPr lang="fi-FI" sz="1400" dirty="0"/>
              <a:t>Vyöhykerajojen ei tarvitse perustua kuntarajoihin</a:t>
            </a:r>
          </a:p>
          <a:p>
            <a:pPr>
              <a:spcAft>
                <a:spcPts val="600"/>
              </a:spcAft>
            </a:pPr>
            <a:r>
              <a:rPr lang="fi-FI" sz="1400" dirty="0"/>
              <a:t>Lippujärjestelmän täysremontti on hyväksyttävissä tavoitteiden saavuttamiseksi, mutta muutokset on oltava tarpeellisia ja perusteltavissa</a:t>
            </a:r>
          </a:p>
        </p:txBody>
      </p:sp>
      <p:sp>
        <p:nvSpPr>
          <p:cNvPr id="5" name="Alatunnisteen paikkamerkki 4">
            <a:extLst>
              <a:ext uri="{FF2B5EF4-FFF2-40B4-BE49-F238E27FC236}">
                <a16:creationId xmlns:a16="http://schemas.microsoft.com/office/drawing/2014/main" id="{39F0E872-64B4-44B9-AAE0-A3A2DBD642C2}"/>
              </a:ext>
            </a:extLst>
          </p:cNvPr>
          <p:cNvSpPr>
            <a:spLocks noGrp="1"/>
          </p:cNvSpPr>
          <p:nvPr>
            <p:ph type="ftr" sz="quarter" idx="10"/>
          </p:nvPr>
        </p:nvSpPr>
        <p:spPr/>
        <p:txBody>
          <a:bodyPr/>
          <a:lstStyle/>
          <a:p>
            <a:r>
              <a:rPr lang="fi-FI"/>
              <a:t>[Esittäjän nimi]</a:t>
            </a:r>
          </a:p>
        </p:txBody>
      </p:sp>
      <p:sp>
        <p:nvSpPr>
          <p:cNvPr id="6" name="Dian numeron paikkamerkki 5">
            <a:extLst>
              <a:ext uri="{FF2B5EF4-FFF2-40B4-BE49-F238E27FC236}">
                <a16:creationId xmlns:a16="http://schemas.microsoft.com/office/drawing/2014/main" id="{59743847-0154-4053-871A-81FFCA0DB44B}"/>
              </a:ext>
            </a:extLst>
          </p:cNvPr>
          <p:cNvSpPr>
            <a:spLocks noGrp="1"/>
          </p:cNvSpPr>
          <p:nvPr>
            <p:ph type="sldNum" sz="quarter" idx="11"/>
          </p:nvPr>
        </p:nvSpPr>
        <p:spPr/>
        <p:txBody>
          <a:bodyPr/>
          <a:lstStyle/>
          <a:p>
            <a:fld id="{EB59C1E5-9392-4F9A-9014-AC739622B32D}" type="slidenum">
              <a:rPr lang="fi-FI" smtClean="0"/>
              <a:t>7</a:t>
            </a:fld>
            <a:endParaRPr lang="fi-FI"/>
          </a:p>
        </p:txBody>
      </p:sp>
      <p:sp>
        <p:nvSpPr>
          <p:cNvPr id="7" name="Päivämäärän paikkamerkki 6">
            <a:extLst>
              <a:ext uri="{FF2B5EF4-FFF2-40B4-BE49-F238E27FC236}">
                <a16:creationId xmlns:a16="http://schemas.microsoft.com/office/drawing/2014/main" id="{0ABCF0B0-A39A-4A6F-B8B5-00C4B347DF88}"/>
              </a:ext>
            </a:extLst>
          </p:cNvPr>
          <p:cNvSpPr>
            <a:spLocks noGrp="1"/>
          </p:cNvSpPr>
          <p:nvPr>
            <p:ph type="dt" sz="half" idx="12"/>
          </p:nvPr>
        </p:nvSpPr>
        <p:spPr/>
        <p:txBody>
          <a:bodyPr/>
          <a:lstStyle/>
          <a:p>
            <a:fld id="{B0B8817A-9C08-4EA3-B3CE-2982CD89E245}" type="datetime1">
              <a:rPr lang="fi-FI" smtClean="0"/>
              <a:t>17.11.2020</a:t>
            </a:fld>
            <a:endParaRPr lang="fi-FI"/>
          </a:p>
        </p:txBody>
      </p:sp>
      <p:sp>
        <p:nvSpPr>
          <p:cNvPr id="8" name="Sisällön paikkamerkki 2">
            <a:extLst>
              <a:ext uri="{FF2B5EF4-FFF2-40B4-BE49-F238E27FC236}">
                <a16:creationId xmlns:a16="http://schemas.microsoft.com/office/drawing/2014/main" id="{C8363B19-94AC-4A44-AD11-5EF34463D076}"/>
              </a:ext>
            </a:extLst>
          </p:cNvPr>
          <p:cNvSpPr txBox="1">
            <a:spLocks/>
          </p:cNvSpPr>
          <p:nvPr/>
        </p:nvSpPr>
        <p:spPr>
          <a:xfrm>
            <a:off x="609599" y="1624050"/>
            <a:ext cx="10972799" cy="572716"/>
          </a:xfrm>
          <a:prstGeom prst="rect">
            <a:avLst/>
          </a:prstGeom>
          <a:solidFill>
            <a:schemeClr val="accent5">
              <a:lumMod val="20000"/>
              <a:lumOff val="80000"/>
            </a:schemeClr>
          </a:solidFill>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fi-FI" dirty="0"/>
              <a:t>Vyöhykeuudistuksen tavoitteena on parantaa asiakaslähtöisyyttä ja joukkoliikenteen käytettävyyttä. Näin voidaan kasvattaa myös käyttäjämääriä ja kulkutapaosuutta.</a:t>
            </a:r>
          </a:p>
          <a:p>
            <a:endParaRPr lang="fi-FI" dirty="0"/>
          </a:p>
        </p:txBody>
      </p:sp>
      <p:sp>
        <p:nvSpPr>
          <p:cNvPr id="9" name="Sisällön paikkamerkki 2">
            <a:extLst>
              <a:ext uri="{FF2B5EF4-FFF2-40B4-BE49-F238E27FC236}">
                <a16:creationId xmlns:a16="http://schemas.microsoft.com/office/drawing/2014/main" id="{84AFE463-CCDB-4DB5-A1C5-ABC02ED3C785}"/>
              </a:ext>
            </a:extLst>
          </p:cNvPr>
          <p:cNvSpPr txBox="1">
            <a:spLocks/>
          </p:cNvSpPr>
          <p:nvPr/>
        </p:nvSpPr>
        <p:spPr>
          <a:xfrm>
            <a:off x="2669069" y="6093537"/>
            <a:ext cx="6201063" cy="264063"/>
          </a:xfrm>
          <a:prstGeom prst="rect">
            <a:avLst/>
          </a:prstGeom>
          <a:solidFill>
            <a:srgbClr val="C9E7A7"/>
          </a:solidFill>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400" dirty="0"/>
              <a:t>Kommentit perustuvat päättäjien ja viranhaltijoiden työpajatyöskentelyyn 27.8.2019.</a:t>
            </a:r>
          </a:p>
        </p:txBody>
      </p:sp>
    </p:spTree>
    <p:extLst>
      <p:ext uri="{BB962C8B-B14F-4D97-AF65-F5344CB8AC3E}">
        <p14:creationId xmlns:p14="http://schemas.microsoft.com/office/powerpoint/2010/main" val="318628954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ADE2EB9-17F7-4C81-B3B3-1910DB173CB5}"/>
              </a:ext>
            </a:extLst>
          </p:cNvPr>
          <p:cNvSpPr>
            <a:spLocks noGrp="1"/>
          </p:cNvSpPr>
          <p:nvPr>
            <p:ph type="title"/>
          </p:nvPr>
        </p:nvSpPr>
        <p:spPr/>
        <p:txBody>
          <a:bodyPr/>
          <a:lstStyle/>
          <a:p>
            <a:pPr marL="0" indent="0">
              <a:buNone/>
            </a:pPr>
            <a:r>
              <a:rPr lang="fi-FI" dirty="0"/>
              <a:t>2. Vyöhykeuudistuksen vaihtoehdot sekä niiden vaikutukset</a:t>
            </a:r>
          </a:p>
        </p:txBody>
      </p:sp>
      <p:sp>
        <p:nvSpPr>
          <p:cNvPr id="4" name="Päivämäärän paikkamerkki 3">
            <a:extLst>
              <a:ext uri="{FF2B5EF4-FFF2-40B4-BE49-F238E27FC236}">
                <a16:creationId xmlns:a16="http://schemas.microsoft.com/office/drawing/2014/main" id="{10A57CE0-953F-4513-A9ED-E00BD0C65468}"/>
              </a:ext>
            </a:extLst>
          </p:cNvPr>
          <p:cNvSpPr>
            <a:spLocks noGrp="1"/>
          </p:cNvSpPr>
          <p:nvPr>
            <p:ph type="dt" sz="half" idx="10"/>
          </p:nvPr>
        </p:nvSpPr>
        <p:spPr/>
        <p:txBody>
          <a:bodyPr/>
          <a:lstStyle/>
          <a:p>
            <a:fld id="{B0B8817A-9C08-4EA3-B3CE-2982CD89E245}" type="datetime1">
              <a:rPr lang="fi-FI" smtClean="0"/>
              <a:t>17.11.2020</a:t>
            </a:fld>
            <a:endParaRPr lang="fi-FI"/>
          </a:p>
        </p:txBody>
      </p:sp>
      <p:sp>
        <p:nvSpPr>
          <p:cNvPr id="6" name="Dian numeron paikkamerkki 5">
            <a:extLst>
              <a:ext uri="{FF2B5EF4-FFF2-40B4-BE49-F238E27FC236}">
                <a16:creationId xmlns:a16="http://schemas.microsoft.com/office/drawing/2014/main" id="{B0C750E6-D7C5-4EDF-AFEE-CFA6E59824E4}"/>
              </a:ext>
            </a:extLst>
          </p:cNvPr>
          <p:cNvSpPr>
            <a:spLocks noGrp="1"/>
          </p:cNvSpPr>
          <p:nvPr>
            <p:ph type="sldNum" sz="quarter" idx="12"/>
          </p:nvPr>
        </p:nvSpPr>
        <p:spPr/>
        <p:txBody>
          <a:bodyPr/>
          <a:lstStyle/>
          <a:p>
            <a:fld id="{EB59C1E5-9392-4F9A-9014-AC739622B32D}" type="slidenum">
              <a:rPr lang="fi-FI" smtClean="0"/>
              <a:t>8</a:t>
            </a:fld>
            <a:endParaRPr lang="fi-FI"/>
          </a:p>
        </p:txBody>
      </p:sp>
    </p:spTree>
    <p:extLst>
      <p:ext uri="{BB962C8B-B14F-4D97-AF65-F5344CB8AC3E}">
        <p14:creationId xmlns:p14="http://schemas.microsoft.com/office/powerpoint/2010/main" val="277564690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A68270-AA09-4721-9A12-F9071116E823}"/>
              </a:ext>
            </a:extLst>
          </p:cNvPr>
          <p:cNvSpPr>
            <a:spLocks noGrp="1"/>
          </p:cNvSpPr>
          <p:nvPr>
            <p:ph type="title"/>
          </p:nvPr>
        </p:nvSpPr>
        <p:spPr/>
        <p:txBody>
          <a:bodyPr/>
          <a:lstStyle/>
          <a:p>
            <a:r>
              <a:rPr lang="fi-FI" dirty="0"/>
              <a:t>Vyöhykeuudistuksen vaihtoehdot</a:t>
            </a:r>
          </a:p>
        </p:txBody>
      </p:sp>
      <p:sp>
        <p:nvSpPr>
          <p:cNvPr id="3" name="Sisällön paikkamerkki 2">
            <a:extLst>
              <a:ext uri="{FF2B5EF4-FFF2-40B4-BE49-F238E27FC236}">
                <a16:creationId xmlns:a16="http://schemas.microsoft.com/office/drawing/2014/main" id="{06E3834E-2234-44A4-A096-B5D39CB8E645}"/>
              </a:ext>
            </a:extLst>
          </p:cNvPr>
          <p:cNvSpPr>
            <a:spLocks noGrp="1"/>
          </p:cNvSpPr>
          <p:nvPr>
            <p:ph sz="half" idx="1"/>
          </p:nvPr>
        </p:nvSpPr>
        <p:spPr>
          <a:xfrm>
            <a:off x="291861" y="1677600"/>
            <a:ext cx="5811676" cy="2665800"/>
          </a:xfrm>
        </p:spPr>
        <p:txBody>
          <a:bodyPr/>
          <a:lstStyle/>
          <a:p>
            <a:pPr marL="0" indent="0">
              <a:spcAft>
                <a:spcPts val="600"/>
              </a:spcAft>
              <a:buNone/>
            </a:pPr>
            <a:r>
              <a:rPr lang="fi-FI" sz="1600" b="1" dirty="0"/>
              <a:t>Uudenlainen vyöhykemalli</a:t>
            </a:r>
          </a:p>
          <a:p>
            <a:pPr>
              <a:spcAft>
                <a:spcPts val="600"/>
              </a:spcAft>
            </a:pPr>
            <a:r>
              <a:rPr lang="fi-FI" sz="1600" dirty="0"/>
              <a:t>Vyöhykkeitä on aiempaa vähemmän</a:t>
            </a:r>
          </a:p>
          <a:p>
            <a:pPr>
              <a:spcAft>
                <a:spcPts val="600"/>
              </a:spcAft>
            </a:pPr>
            <a:r>
              <a:rPr lang="fi-FI" sz="1600" dirty="0"/>
              <a:t>Järjestelmä säilyy ns. kahden vyöhykkeen mallina, jossa edullisin lippu oikeuttaa matkustamaan kahdella vyöhykkeellä</a:t>
            </a:r>
          </a:p>
          <a:p>
            <a:pPr lvl="1">
              <a:spcAft>
                <a:spcPts val="600"/>
              </a:spcAft>
            </a:pPr>
            <a:r>
              <a:rPr lang="fi-FI" sz="1400" dirty="0"/>
              <a:t>Malli soveltuu jatkuvaan yhdyskuntarakenteeseen, koska vyöhykerajojen sijainnin vaikutus lipun hintaan vähenee. Lyhyt, vyöhykerajan ylittävä matka voidaan tehdä edullisimmalla lipputuotteella.</a:t>
            </a:r>
          </a:p>
          <a:p>
            <a:pPr lvl="1">
              <a:spcAft>
                <a:spcPts val="600"/>
              </a:spcAft>
            </a:pPr>
            <a:r>
              <a:rPr lang="fi-FI" sz="1400" dirty="0"/>
              <a:t>Malli tukee seudullista liikkumista ympäristössä, jossa kaikki matkat eivät suuntaudu kaupunkiseudun keskukseen.</a:t>
            </a:r>
          </a:p>
          <a:p>
            <a:pPr lvl="1">
              <a:spcAft>
                <a:spcPts val="600"/>
              </a:spcAft>
            </a:pPr>
            <a:r>
              <a:rPr lang="fi-FI" sz="1400" dirty="0"/>
              <a:t>Hinnoittelussa on huomioitava matkustusalueiden laajuus</a:t>
            </a:r>
            <a:endParaRPr lang="fi-FI" sz="1600" dirty="0"/>
          </a:p>
          <a:p>
            <a:pPr lvl="1">
              <a:spcAft>
                <a:spcPts val="600"/>
              </a:spcAft>
            </a:pPr>
            <a:endParaRPr lang="fi-FI" sz="1400" dirty="0"/>
          </a:p>
        </p:txBody>
      </p:sp>
      <p:sp>
        <p:nvSpPr>
          <p:cNvPr id="4" name="Sisällön paikkamerkki 3">
            <a:extLst>
              <a:ext uri="{FF2B5EF4-FFF2-40B4-BE49-F238E27FC236}">
                <a16:creationId xmlns:a16="http://schemas.microsoft.com/office/drawing/2014/main" id="{95427395-AA3B-4F0A-AC44-55AC61E22E81}"/>
              </a:ext>
            </a:extLst>
          </p:cNvPr>
          <p:cNvSpPr>
            <a:spLocks noGrp="1"/>
          </p:cNvSpPr>
          <p:nvPr>
            <p:ph sz="half" idx="2"/>
          </p:nvPr>
        </p:nvSpPr>
        <p:spPr>
          <a:xfrm>
            <a:off x="6208293" y="1677600"/>
            <a:ext cx="5702901" cy="2665800"/>
          </a:xfrm>
        </p:spPr>
        <p:txBody>
          <a:bodyPr/>
          <a:lstStyle/>
          <a:p>
            <a:pPr marL="0" indent="0">
              <a:spcAft>
                <a:spcPts val="600"/>
              </a:spcAft>
              <a:buNone/>
            </a:pPr>
            <a:r>
              <a:rPr lang="fi-FI" sz="1600" b="1" dirty="0"/>
              <a:t>Tasataksa</a:t>
            </a:r>
          </a:p>
          <a:p>
            <a:pPr>
              <a:spcAft>
                <a:spcPts val="600"/>
              </a:spcAft>
            </a:pPr>
            <a:r>
              <a:rPr lang="fi-FI" sz="1600" dirty="0"/>
              <a:t>Koko viranomaisalue kuuluu samaan taksavyöhykkeeseen. Matkan pituus ei vaikuta lipun hintaan.</a:t>
            </a:r>
          </a:p>
          <a:p>
            <a:pPr lvl="1">
              <a:spcAft>
                <a:spcPts val="600"/>
              </a:spcAft>
            </a:pPr>
            <a:r>
              <a:rPr lang="fi-FI" sz="1400" dirty="0"/>
              <a:t>Lipun hinta ei ole verrannollinen joukkoliikenteen järjestämisen kustannuksiin. Malli kuitenkin tukee liikennejärjestelmän tavoitteita, joissa lyhyiden matkojen tavoiteltavat kulkumuodot ovat kävely ja pyöräliikenne. Lyhyillä matkoilla siis joukkoliikenteen lipun hinta voi olla suhteellisesti korkeampi kuin pidemmillä matkoilla. Pidemmillä matkoilla ns. yleistetyn matkavastuksen mukaan pitkä matka-aika heikentää matkan houkuttelevuutta. Joukkoliikenteen houkuttelevuutta voidaan lisätä edullisemmalla joukkoliikenteen lipulla.</a:t>
            </a:r>
          </a:p>
          <a:p>
            <a:pPr lvl="1">
              <a:spcAft>
                <a:spcPts val="600"/>
              </a:spcAft>
            </a:pPr>
            <a:r>
              <a:rPr lang="fi-FI" sz="1400" dirty="0"/>
              <a:t>Hinnoittelussa on huomioitava matkustusalueen laajuus</a:t>
            </a:r>
          </a:p>
          <a:p>
            <a:pPr marL="230400" lvl="1" indent="0">
              <a:spcAft>
                <a:spcPts val="600"/>
              </a:spcAft>
              <a:buNone/>
            </a:pPr>
            <a:endParaRPr lang="fi-FI" sz="1400" dirty="0"/>
          </a:p>
        </p:txBody>
      </p:sp>
      <p:sp>
        <p:nvSpPr>
          <p:cNvPr id="5" name="Alatunnisteen paikkamerkki 4">
            <a:extLst>
              <a:ext uri="{FF2B5EF4-FFF2-40B4-BE49-F238E27FC236}">
                <a16:creationId xmlns:a16="http://schemas.microsoft.com/office/drawing/2014/main" id="{BFDE05BE-353A-4F9C-BDE1-12B017D62C3D}"/>
              </a:ext>
            </a:extLst>
          </p:cNvPr>
          <p:cNvSpPr>
            <a:spLocks noGrp="1"/>
          </p:cNvSpPr>
          <p:nvPr>
            <p:ph type="ftr" sz="quarter" idx="10"/>
          </p:nvPr>
        </p:nvSpPr>
        <p:spPr/>
        <p:txBody>
          <a:bodyPr/>
          <a:lstStyle/>
          <a:p>
            <a:r>
              <a:rPr lang="fi-FI"/>
              <a:t>[Esittäjän nimi]</a:t>
            </a:r>
            <a:endParaRPr lang="fi-FI" dirty="0"/>
          </a:p>
        </p:txBody>
      </p:sp>
      <p:sp>
        <p:nvSpPr>
          <p:cNvPr id="6" name="Dian numeron paikkamerkki 5">
            <a:extLst>
              <a:ext uri="{FF2B5EF4-FFF2-40B4-BE49-F238E27FC236}">
                <a16:creationId xmlns:a16="http://schemas.microsoft.com/office/drawing/2014/main" id="{9C998D66-0A36-432A-AE61-CEBCA90C5A59}"/>
              </a:ext>
            </a:extLst>
          </p:cNvPr>
          <p:cNvSpPr>
            <a:spLocks noGrp="1"/>
          </p:cNvSpPr>
          <p:nvPr>
            <p:ph type="sldNum" sz="quarter" idx="11"/>
          </p:nvPr>
        </p:nvSpPr>
        <p:spPr/>
        <p:txBody>
          <a:bodyPr/>
          <a:lstStyle/>
          <a:p>
            <a:fld id="{EB59C1E5-9392-4F9A-9014-AC739622B32D}" type="slidenum">
              <a:rPr lang="fi-FI" smtClean="0"/>
              <a:t>9</a:t>
            </a:fld>
            <a:endParaRPr lang="fi-FI" dirty="0"/>
          </a:p>
        </p:txBody>
      </p:sp>
      <p:sp>
        <p:nvSpPr>
          <p:cNvPr id="7" name="Päivämäärän paikkamerkki 6">
            <a:extLst>
              <a:ext uri="{FF2B5EF4-FFF2-40B4-BE49-F238E27FC236}">
                <a16:creationId xmlns:a16="http://schemas.microsoft.com/office/drawing/2014/main" id="{21C92085-D645-4DF7-A679-9CBDC6968983}"/>
              </a:ext>
            </a:extLst>
          </p:cNvPr>
          <p:cNvSpPr>
            <a:spLocks noGrp="1"/>
          </p:cNvSpPr>
          <p:nvPr>
            <p:ph type="dt" sz="half" idx="12"/>
          </p:nvPr>
        </p:nvSpPr>
        <p:spPr/>
        <p:txBody>
          <a:bodyPr/>
          <a:lstStyle/>
          <a:p>
            <a:fld id="{B0B8817A-9C08-4EA3-B3CE-2982CD89E245}" type="datetime1">
              <a:rPr lang="fi-FI" smtClean="0"/>
              <a:t>17.11.2020</a:t>
            </a:fld>
            <a:endParaRPr lang="fi-FI" dirty="0"/>
          </a:p>
        </p:txBody>
      </p:sp>
      <p:sp>
        <p:nvSpPr>
          <p:cNvPr id="8" name="Sisällön paikkamerkki 2">
            <a:extLst>
              <a:ext uri="{FF2B5EF4-FFF2-40B4-BE49-F238E27FC236}">
                <a16:creationId xmlns:a16="http://schemas.microsoft.com/office/drawing/2014/main" id="{8D17999D-0661-47CB-92B7-7C3EA2130759}"/>
              </a:ext>
            </a:extLst>
          </p:cNvPr>
          <p:cNvSpPr txBox="1">
            <a:spLocks/>
          </p:cNvSpPr>
          <p:nvPr/>
        </p:nvSpPr>
        <p:spPr>
          <a:xfrm>
            <a:off x="3221762" y="4400465"/>
            <a:ext cx="6357573" cy="779936"/>
          </a:xfrm>
          <a:prstGeom prst="rect">
            <a:avLst/>
          </a:prstGeom>
        </p:spPr>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Wingdings" pitchFamily="2" charset="2"/>
              <a:buNone/>
            </a:pPr>
            <a:r>
              <a:rPr lang="fi-FI" sz="1600" b="1" dirty="0"/>
              <a:t>Hinnoittelu</a:t>
            </a:r>
          </a:p>
          <a:p>
            <a:pPr>
              <a:spcAft>
                <a:spcPts val="600"/>
              </a:spcAft>
            </a:pPr>
            <a:r>
              <a:rPr lang="fi-FI" sz="1600" dirty="0"/>
              <a:t>Molemmissa vyöhykevaihtoehdoissa lähtökohtana on, että lipun hinta ei nouse merkittävästi millekään matkustajaryhmälle nykytilaan verrattuna</a:t>
            </a:r>
          </a:p>
          <a:p>
            <a:pPr lvl="1">
              <a:spcAft>
                <a:spcPts val="600"/>
              </a:spcAft>
            </a:pPr>
            <a:endParaRPr lang="fi-FI" sz="1400" dirty="0"/>
          </a:p>
        </p:txBody>
      </p:sp>
      <p:sp>
        <p:nvSpPr>
          <p:cNvPr id="10" name="Sisällön paikkamerkki 2">
            <a:extLst>
              <a:ext uri="{FF2B5EF4-FFF2-40B4-BE49-F238E27FC236}">
                <a16:creationId xmlns:a16="http://schemas.microsoft.com/office/drawing/2014/main" id="{9F43EA00-20D6-41E5-9D9E-981D867CBF5F}"/>
              </a:ext>
            </a:extLst>
          </p:cNvPr>
          <p:cNvSpPr txBox="1">
            <a:spLocks/>
          </p:cNvSpPr>
          <p:nvPr/>
        </p:nvSpPr>
        <p:spPr>
          <a:xfrm>
            <a:off x="291861" y="5433838"/>
            <a:ext cx="7765270" cy="834474"/>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400" i="1" dirty="0"/>
              <a:t>Yhden vyöhykkeen mallissa</a:t>
            </a:r>
            <a:r>
              <a:rPr lang="fi-FI" sz="1400" dirty="0"/>
              <a:t> edullisin lippu oikeuttaisi matkustukseen yhden vyöhykkeen sisällä. Mallissa vyöhykkeiden raja-alueilla lyhyiden matkojen liput olisivat kalliita. Malli ei sovellu Lahden seudulle, koska Hollola–Lahti–Nastola -nauhataajamassa olisi muodostunut tällaisia alueita. Vaihtoehtoisesti ensimmäinen vyöhykeraja olisi sijoitettu nauhataajaman ulkopuolelle, mikä olisi luonut suuren sisimmän vyöhykkeen.</a:t>
            </a:r>
          </a:p>
        </p:txBody>
      </p:sp>
    </p:spTree>
    <p:extLst>
      <p:ext uri="{BB962C8B-B14F-4D97-AF65-F5344CB8AC3E}">
        <p14:creationId xmlns:p14="http://schemas.microsoft.com/office/powerpoint/2010/main" val="2622282793"/>
      </p:ext>
    </p:extLst>
  </p:cSld>
  <p:clrMapOvr>
    <a:masterClrMapping/>
  </p:clrMapOvr>
  <p:transition spd="slow">
    <p:push dir="u"/>
  </p:transition>
</p:sld>
</file>

<file path=ppt/theme/theme1.xml><?xml version="1.0" encoding="utf-8"?>
<a:theme xmlns:a="http://schemas.openxmlformats.org/drawingml/2006/main" name="Sitowise">
  <a:themeElements>
    <a:clrScheme name="Sitowise">
      <a:dk1>
        <a:sysClr val="windowText" lastClr="000000"/>
      </a:dk1>
      <a:lt1>
        <a:sysClr val="window" lastClr="FFFFFF"/>
      </a:lt1>
      <a:dk2>
        <a:srgbClr val="1F497D"/>
      </a:dk2>
      <a:lt2>
        <a:srgbClr val="B4C1CF"/>
      </a:lt2>
      <a:accent1>
        <a:srgbClr val="56AB01"/>
      </a:accent1>
      <a:accent2>
        <a:srgbClr val="00BDEE"/>
      </a:accent2>
      <a:accent3>
        <a:srgbClr val="FFDD00"/>
      </a:accent3>
      <a:accent4>
        <a:srgbClr val="00AB51"/>
      </a:accent4>
      <a:accent5>
        <a:srgbClr val="F4008D"/>
      </a:accent5>
      <a:accent6>
        <a:srgbClr val="B6065E"/>
      </a:accent6>
      <a:hlink>
        <a:srgbClr val="0000FF"/>
      </a:hlink>
      <a:folHlink>
        <a:srgbClr val="800080"/>
      </a:folHlink>
    </a:clrScheme>
    <a:fontScheme name="Sito_uusi">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rgbClr val="3D7D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itowise PowerPoint-pohja.potx" id="{6FEA2499-FEF1-413A-9B89-370050B5C245}" vid="{C806741D-01C8-4DB5-A9D6-F5CBA2D9166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4597</Words>
  <Application>Microsoft Office PowerPoint</Application>
  <PresentationFormat>Laajakuva</PresentationFormat>
  <Paragraphs>873</Paragraphs>
  <Slides>39</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39</vt:i4>
      </vt:variant>
    </vt:vector>
  </HeadingPairs>
  <TitlesOfParts>
    <vt:vector size="45" baseType="lpstr">
      <vt:lpstr>Arial</vt:lpstr>
      <vt:lpstr>Calibri</vt:lpstr>
      <vt:lpstr>Calibri Light</vt:lpstr>
      <vt:lpstr>Cambria Math</vt:lpstr>
      <vt:lpstr>Wingdings</vt:lpstr>
      <vt:lpstr>Sitowise</vt:lpstr>
      <vt:lpstr>Selvitys vyöhykeuudistuksesta Lahden seudun liikenne</vt:lpstr>
      <vt:lpstr>Esipuhe</vt:lpstr>
      <vt:lpstr>Sisällys</vt:lpstr>
      <vt:lpstr>1. Johdanto</vt:lpstr>
      <vt:lpstr>Nykyinen taksajärjestelmä</vt:lpstr>
      <vt:lpstr>Nykyinen lippujärjestelmä</vt:lpstr>
      <vt:lpstr>Vyöhykeuudistuksen tavoitteet</vt:lpstr>
      <vt:lpstr>2. Vyöhykeuudistuksen vaihtoehdot sekä niiden vaikutukset</vt:lpstr>
      <vt:lpstr>Vyöhykeuudistuksen vaihtoehdot</vt:lpstr>
      <vt:lpstr>Vaikutusten arvioinnin menetelmät</vt:lpstr>
      <vt:lpstr>Kysynnän hintajousto</vt:lpstr>
      <vt:lpstr>Vyöhykeuudistuksen vaikutuksia</vt:lpstr>
      <vt:lpstr>Asiakasryhmä ja alennusprosentit</vt:lpstr>
      <vt:lpstr>Pidemmät kausiliput</vt:lpstr>
      <vt:lpstr>2.1 Neljä vyöhykettä</vt:lpstr>
      <vt:lpstr>Vyöhykkeet</vt:lpstr>
      <vt:lpstr>PowerPoint-esitys</vt:lpstr>
      <vt:lpstr>Vyöhykkeet</vt:lpstr>
      <vt:lpstr>Lippujen hinnat</vt:lpstr>
      <vt:lpstr>Vyöhykejärjestelmän hyötyjä</vt:lpstr>
      <vt:lpstr>Vaikutukset asiakkaille: suurimmat lipun hintojen muutokset</vt:lpstr>
      <vt:lpstr>Vaikutukset asiakkaille: matkat Lahden keskustaan</vt:lpstr>
      <vt:lpstr>Vaikutukset asiakkaille: kuntien sisäiset matkat kuntakeskukseen</vt:lpstr>
      <vt:lpstr>Vaikutukset nousujen määrään</vt:lpstr>
      <vt:lpstr>Vaikutukset lipputuloihin</vt:lpstr>
      <vt:lpstr>Arvio lipputulojen muutoksista kunnittain</vt:lpstr>
      <vt:lpstr>Herkkyystarkastelut</vt:lpstr>
      <vt:lpstr>2.2 Tasataksa</vt:lpstr>
      <vt:lpstr>Lippujen hinnat</vt:lpstr>
      <vt:lpstr>Tasataksajärjestelmän hyötyjä</vt:lpstr>
      <vt:lpstr>Vaikutukset nousujen määrään</vt:lpstr>
      <vt:lpstr>Vaikutukset lipputuloihin</vt:lpstr>
      <vt:lpstr>Arvio lipputulojen muutoksista kunnittain</vt:lpstr>
      <vt:lpstr>Herkkyystarkastelut</vt:lpstr>
      <vt:lpstr>Liitteet / yhteenvedot</vt:lpstr>
      <vt:lpstr>Yhteenveto</vt:lpstr>
      <vt:lpstr>Yhteenveto hinnoittelusta</vt:lpstr>
      <vt:lpstr>Tarkastellut lippujen hinnat</vt:lpstr>
      <vt:lpstr>Vaikutukset nousujen määrään ja lipputuloihin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Selvitys vyöhykeuudistuksesta Lahden seudun liikenne</dc:title>
  <dc:creator>Maiju Lintusaari</dc:creator>
  <cp:lastModifiedBy>Kemppainen Milja</cp:lastModifiedBy>
  <cp:revision>124</cp:revision>
  <dcterms:created xsi:type="dcterms:W3CDTF">2020-05-27T08:36:57Z</dcterms:created>
  <dcterms:modified xsi:type="dcterms:W3CDTF">2020-11-17T10:30:56Z</dcterms:modified>
</cp:coreProperties>
</file>